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sldIdLst>
    <p:sldId id="256" r:id="rId2"/>
    <p:sldId id="257" r:id="rId3"/>
    <p:sldId id="258" r:id="rId4"/>
    <p:sldId id="261" r:id="rId5"/>
    <p:sldId id="282" r:id="rId6"/>
    <p:sldId id="287" r:id="rId7"/>
    <p:sldId id="290" r:id="rId8"/>
    <p:sldId id="295" r:id="rId9"/>
    <p:sldId id="297" r:id="rId10"/>
    <p:sldId id="299" r:id="rId11"/>
    <p:sldId id="298" r:id="rId12"/>
    <p:sldId id="296" r:id="rId13"/>
    <p:sldId id="291" r:id="rId14"/>
    <p:sldId id="262" r:id="rId15"/>
    <p:sldId id="281" r:id="rId16"/>
    <p:sldId id="263" r:id="rId17"/>
    <p:sldId id="264" r:id="rId18"/>
    <p:sldId id="265" r:id="rId19"/>
    <p:sldId id="266" r:id="rId20"/>
    <p:sldId id="267" r:id="rId21"/>
    <p:sldId id="268" r:id="rId22"/>
    <p:sldId id="292" r:id="rId23"/>
    <p:sldId id="293" r:id="rId24"/>
    <p:sldId id="294" r:id="rId25"/>
    <p:sldId id="272" r:id="rId26"/>
    <p:sldId id="274" r:id="rId27"/>
    <p:sldId id="275" r:id="rId28"/>
    <p:sldId id="276" r:id="rId29"/>
    <p:sldId id="277" r:id="rId30"/>
    <p:sldId id="278" r:id="rId31"/>
    <p:sldId id="279" r:id="rId32"/>
    <p:sldId id="28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92AA51-9E7D-4A25-AA26-A10761E5E90C}" v="3" dt="2022-04-01T20:22:40.5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3" autoAdjust="0"/>
    <p:restoredTop sz="94660"/>
  </p:normalViewPr>
  <p:slideViewPr>
    <p:cSldViewPr>
      <p:cViewPr varScale="1">
        <p:scale>
          <a:sx n="82" d="100"/>
          <a:sy n="82" d="100"/>
        </p:scale>
        <p:origin x="124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 Amelea" userId="75ca4a4a-b46d-4f94-820b-bc4a7745dc0b" providerId="ADAL" clId="{8392AA51-9E7D-4A25-AA26-A10761E5E90C}"/>
    <pc:docChg chg="custSel modSld">
      <pc:chgData name="Kim, Amelea" userId="75ca4a4a-b46d-4f94-820b-bc4a7745dc0b" providerId="ADAL" clId="{8392AA51-9E7D-4A25-AA26-A10761E5E90C}" dt="2022-04-01T20:22:55.423" v="20" actId="1076"/>
      <pc:docMkLst>
        <pc:docMk/>
      </pc:docMkLst>
      <pc:sldChg chg="addSp delSp modSp mod">
        <pc:chgData name="Kim, Amelea" userId="75ca4a4a-b46d-4f94-820b-bc4a7745dc0b" providerId="ADAL" clId="{8392AA51-9E7D-4A25-AA26-A10761E5E90C}" dt="2022-04-01T20:22:55.423" v="20" actId="1076"/>
        <pc:sldMkLst>
          <pc:docMk/>
          <pc:sldMk cId="510965627" sldId="256"/>
        </pc:sldMkLst>
        <pc:graphicFrameChg chg="add del mod">
          <ac:chgData name="Kim, Amelea" userId="75ca4a4a-b46d-4f94-820b-bc4a7745dc0b" providerId="ADAL" clId="{8392AA51-9E7D-4A25-AA26-A10761E5E90C}" dt="2022-04-01T20:22:45.963" v="16" actId="478"/>
          <ac:graphicFrameMkLst>
            <pc:docMk/>
            <pc:sldMk cId="510965627" sldId="256"/>
            <ac:graphicFrameMk id="4" creationId="{E5AF2447-0430-4409-AC0A-B8BDB13F5881}"/>
          </ac:graphicFrameMkLst>
        </pc:graphicFrameChg>
        <pc:picChg chg="add mod modCrop">
          <ac:chgData name="Kim, Amelea" userId="75ca4a4a-b46d-4f94-820b-bc4a7745dc0b" providerId="ADAL" clId="{8392AA51-9E7D-4A25-AA26-A10761E5E90C}" dt="2022-04-01T20:22:22.354" v="12" actId="1076"/>
          <ac:picMkLst>
            <pc:docMk/>
            <pc:sldMk cId="510965627" sldId="256"/>
            <ac:picMk id="3" creationId="{06051D0E-A045-4DA9-9599-CE713FA504F5}"/>
          </ac:picMkLst>
        </pc:picChg>
        <pc:picChg chg="del">
          <ac:chgData name="Kim, Amelea" userId="75ca4a4a-b46d-4f94-820b-bc4a7745dc0b" providerId="ADAL" clId="{8392AA51-9E7D-4A25-AA26-A10761E5E90C}" dt="2022-04-01T20:21:43.829" v="0" actId="478"/>
          <ac:picMkLst>
            <pc:docMk/>
            <pc:sldMk cId="510965627" sldId="256"/>
            <ac:picMk id="5" creationId="{00000000-0000-0000-0000-000000000000}"/>
          </ac:picMkLst>
        </pc:picChg>
        <pc:picChg chg="add mod">
          <ac:chgData name="Kim, Amelea" userId="75ca4a4a-b46d-4f94-820b-bc4a7745dc0b" providerId="ADAL" clId="{8392AA51-9E7D-4A25-AA26-A10761E5E90C}" dt="2022-04-01T20:22:55.423" v="20" actId="1076"/>
          <ac:picMkLst>
            <pc:docMk/>
            <pc:sldMk cId="510965627" sldId="256"/>
            <ac:picMk id="7" creationId="{C3AA7CD2-F5C9-483B-8EAD-704AF691004E}"/>
          </ac:picMkLst>
        </pc:picChg>
      </pc:sldChg>
    </pc:docChg>
  </pc:docChgLst>
  <pc:docChgLst>
    <pc:chgData name="chris mamdilo" userId="90d1f689efde865a" providerId="LiveId" clId="{D9DD978A-272D-4D93-9D2C-94A6B8727B89}"/>
    <pc:docChg chg="undo custSel addSld delSld modSld">
      <pc:chgData name="chris mamdilo" userId="90d1f689efde865a" providerId="LiveId" clId="{D9DD978A-272D-4D93-9D2C-94A6B8727B89}" dt="2022-03-30T20:12:24.297" v="16927" actId="6549"/>
      <pc:docMkLst>
        <pc:docMk/>
      </pc:docMkLst>
      <pc:sldChg chg="modSp mod">
        <pc:chgData name="chris mamdilo" userId="90d1f689efde865a" providerId="LiveId" clId="{D9DD978A-272D-4D93-9D2C-94A6B8727B89}" dt="2022-03-30T18:17:01.485" v="3526" actId="2711"/>
        <pc:sldMkLst>
          <pc:docMk/>
          <pc:sldMk cId="3447478126" sldId="257"/>
        </pc:sldMkLst>
        <pc:spChg chg="mod">
          <ac:chgData name="chris mamdilo" userId="90d1f689efde865a" providerId="LiveId" clId="{D9DD978A-272D-4D93-9D2C-94A6B8727B89}" dt="2022-03-30T18:17:01.485" v="3526" actId="2711"/>
          <ac:spMkLst>
            <pc:docMk/>
            <pc:sldMk cId="3447478126" sldId="257"/>
            <ac:spMk id="3" creationId="{00000000-0000-0000-0000-000000000000}"/>
          </ac:spMkLst>
        </pc:spChg>
      </pc:sldChg>
      <pc:sldChg chg="modSp mod">
        <pc:chgData name="chris mamdilo" userId="90d1f689efde865a" providerId="LiveId" clId="{D9DD978A-272D-4D93-9D2C-94A6B8727B89}" dt="2022-03-30T18:17:46.001" v="3534" actId="27636"/>
        <pc:sldMkLst>
          <pc:docMk/>
          <pc:sldMk cId="3063790351" sldId="258"/>
        </pc:sldMkLst>
        <pc:spChg chg="mod">
          <ac:chgData name="chris mamdilo" userId="90d1f689efde865a" providerId="LiveId" clId="{D9DD978A-272D-4D93-9D2C-94A6B8727B89}" dt="2022-03-30T18:17:46.001" v="3534" actId="27636"/>
          <ac:spMkLst>
            <pc:docMk/>
            <pc:sldMk cId="3063790351" sldId="258"/>
            <ac:spMk id="3" creationId="{00000000-0000-0000-0000-000000000000}"/>
          </ac:spMkLst>
        </pc:spChg>
      </pc:sldChg>
      <pc:sldChg chg="modSp mod">
        <pc:chgData name="chris mamdilo" userId="90d1f689efde865a" providerId="LiveId" clId="{D9DD978A-272D-4D93-9D2C-94A6B8727B89}" dt="2022-03-30T18:17:35.610" v="3532" actId="27636"/>
        <pc:sldMkLst>
          <pc:docMk/>
          <pc:sldMk cId="4152222207" sldId="261"/>
        </pc:sldMkLst>
        <pc:spChg chg="mod">
          <ac:chgData name="chris mamdilo" userId="90d1f689efde865a" providerId="LiveId" clId="{D9DD978A-272D-4D93-9D2C-94A6B8727B89}" dt="2022-03-30T18:17:35.610" v="3532" actId="27636"/>
          <ac:spMkLst>
            <pc:docMk/>
            <pc:sldMk cId="4152222207" sldId="261"/>
            <ac:spMk id="3" creationId="{00000000-0000-0000-0000-000000000000}"/>
          </ac:spMkLst>
        </pc:spChg>
      </pc:sldChg>
      <pc:sldChg chg="modSp mod">
        <pc:chgData name="chris mamdilo" userId="90d1f689efde865a" providerId="LiveId" clId="{D9DD978A-272D-4D93-9D2C-94A6B8727B89}" dt="2022-03-30T18:00:17.591" v="3051" actId="2711"/>
        <pc:sldMkLst>
          <pc:docMk/>
          <pc:sldMk cId="3227265326" sldId="262"/>
        </pc:sldMkLst>
        <pc:spChg chg="mod">
          <ac:chgData name="chris mamdilo" userId="90d1f689efde865a" providerId="LiveId" clId="{D9DD978A-272D-4D93-9D2C-94A6B8727B89}" dt="2022-03-30T18:00:17.591" v="3051" actId="2711"/>
          <ac:spMkLst>
            <pc:docMk/>
            <pc:sldMk cId="3227265326" sldId="262"/>
            <ac:spMk id="4" creationId="{00000000-0000-0000-0000-000000000000}"/>
          </ac:spMkLst>
        </pc:spChg>
      </pc:sldChg>
      <pc:sldChg chg="modSp mod">
        <pc:chgData name="chris mamdilo" userId="90d1f689efde865a" providerId="LiveId" clId="{D9DD978A-272D-4D93-9D2C-94A6B8727B89}" dt="2022-03-30T18:00:41.201" v="3054" actId="27636"/>
        <pc:sldMkLst>
          <pc:docMk/>
          <pc:sldMk cId="2109078232" sldId="263"/>
        </pc:sldMkLst>
        <pc:spChg chg="mod">
          <ac:chgData name="chris mamdilo" userId="90d1f689efde865a" providerId="LiveId" clId="{D9DD978A-272D-4D93-9D2C-94A6B8727B89}" dt="2022-03-30T18:00:41.201" v="3054" actId="27636"/>
          <ac:spMkLst>
            <pc:docMk/>
            <pc:sldMk cId="2109078232" sldId="263"/>
            <ac:spMk id="3" creationId="{00000000-0000-0000-0000-000000000000}"/>
          </ac:spMkLst>
        </pc:spChg>
      </pc:sldChg>
      <pc:sldChg chg="modSp mod">
        <pc:chgData name="chris mamdilo" userId="90d1f689efde865a" providerId="LiveId" clId="{D9DD978A-272D-4D93-9D2C-94A6B8727B89}" dt="2022-03-30T18:00:52.332" v="3055" actId="2711"/>
        <pc:sldMkLst>
          <pc:docMk/>
          <pc:sldMk cId="1800965353" sldId="264"/>
        </pc:sldMkLst>
        <pc:spChg chg="mod">
          <ac:chgData name="chris mamdilo" userId="90d1f689efde865a" providerId="LiveId" clId="{D9DD978A-272D-4D93-9D2C-94A6B8727B89}" dt="2022-03-30T18:00:52.332" v="3055" actId="2711"/>
          <ac:spMkLst>
            <pc:docMk/>
            <pc:sldMk cId="1800965353" sldId="264"/>
            <ac:spMk id="3" creationId="{00000000-0000-0000-0000-000000000000}"/>
          </ac:spMkLst>
        </pc:spChg>
      </pc:sldChg>
      <pc:sldChg chg="modSp mod">
        <pc:chgData name="chris mamdilo" userId="90d1f689efde865a" providerId="LiveId" clId="{D9DD978A-272D-4D93-9D2C-94A6B8727B89}" dt="2022-03-30T18:01:02.263" v="3056" actId="2711"/>
        <pc:sldMkLst>
          <pc:docMk/>
          <pc:sldMk cId="2851691625" sldId="265"/>
        </pc:sldMkLst>
        <pc:spChg chg="mod">
          <ac:chgData name="chris mamdilo" userId="90d1f689efde865a" providerId="LiveId" clId="{D9DD978A-272D-4D93-9D2C-94A6B8727B89}" dt="2022-03-30T18:01:02.263" v="3056" actId="2711"/>
          <ac:spMkLst>
            <pc:docMk/>
            <pc:sldMk cId="2851691625" sldId="265"/>
            <ac:spMk id="3" creationId="{00000000-0000-0000-0000-000000000000}"/>
          </ac:spMkLst>
        </pc:spChg>
      </pc:sldChg>
      <pc:sldChg chg="modSp mod">
        <pc:chgData name="chris mamdilo" userId="90d1f689efde865a" providerId="LiveId" clId="{D9DD978A-272D-4D93-9D2C-94A6B8727B89}" dt="2022-03-30T18:01:12.233" v="3057" actId="2711"/>
        <pc:sldMkLst>
          <pc:docMk/>
          <pc:sldMk cId="2199019072" sldId="266"/>
        </pc:sldMkLst>
        <pc:spChg chg="mod">
          <ac:chgData name="chris mamdilo" userId="90d1f689efde865a" providerId="LiveId" clId="{D9DD978A-272D-4D93-9D2C-94A6B8727B89}" dt="2022-03-30T18:01:12.233" v="3057" actId="2711"/>
          <ac:spMkLst>
            <pc:docMk/>
            <pc:sldMk cId="2199019072" sldId="266"/>
            <ac:spMk id="3" creationId="{00000000-0000-0000-0000-000000000000}"/>
          </ac:spMkLst>
        </pc:spChg>
      </pc:sldChg>
      <pc:sldChg chg="modSp mod">
        <pc:chgData name="chris mamdilo" userId="90d1f689efde865a" providerId="LiveId" clId="{D9DD978A-272D-4D93-9D2C-94A6B8727B89}" dt="2022-03-30T18:01:19.990" v="3059" actId="27636"/>
        <pc:sldMkLst>
          <pc:docMk/>
          <pc:sldMk cId="3265016457" sldId="267"/>
        </pc:sldMkLst>
        <pc:spChg chg="mod">
          <ac:chgData name="chris mamdilo" userId="90d1f689efde865a" providerId="LiveId" clId="{D9DD978A-272D-4D93-9D2C-94A6B8727B89}" dt="2022-03-30T18:01:19.990" v="3059" actId="27636"/>
          <ac:spMkLst>
            <pc:docMk/>
            <pc:sldMk cId="3265016457" sldId="267"/>
            <ac:spMk id="5" creationId="{00000000-0000-0000-0000-000000000000}"/>
          </ac:spMkLst>
        </pc:spChg>
      </pc:sldChg>
      <pc:sldChg chg="modSp mod">
        <pc:chgData name="chris mamdilo" userId="90d1f689efde865a" providerId="LiveId" clId="{D9DD978A-272D-4D93-9D2C-94A6B8727B89}" dt="2022-03-30T18:01:53.603" v="3066" actId="27636"/>
        <pc:sldMkLst>
          <pc:docMk/>
          <pc:sldMk cId="3540746614" sldId="268"/>
        </pc:sldMkLst>
        <pc:spChg chg="mod">
          <ac:chgData name="chris mamdilo" userId="90d1f689efde865a" providerId="LiveId" clId="{D9DD978A-272D-4D93-9D2C-94A6B8727B89}" dt="2022-03-30T18:01:53.603" v="3066" actId="27636"/>
          <ac:spMkLst>
            <pc:docMk/>
            <pc:sldMk cId="3540746614" sldId="268"/>
            <ac:spMk id="4" creationId="{00000000-0000-0000-0000-000000000000}"/>
          </ac:spMkLst>
        </pc:spChg>
      </pc:sldChg>
      <pc:sldChg chg="modSp mod">
        <pc:chgData name="chris mamdilo" userId="90d1f689efde865a" providerId="LiveId" clId="{D9DD978A-272D-4D93-9D2C-94A6B8727B89}" dt="2022-03-30T18:03:05.006" v="3070" actId="2711"/>
        <pc:sldMkLst>
          <pc:docMk/>
          <pc:sldMk cId="3791490562" sldId="272"/>
        </pc:sldMkLst>
        <pc:spChg chg="mod">
          <ac:chgData name="chris mamdilo" userId="90d1f689efde865a" providerId="LiveId" clId="{D9DD978A-272D-4D93-9D2C-94A6B8727B89}" dt="2022-03-30T18:03:05.006" v="3070" actId="2711"/>
          <ac:spMkLst>
            <pc:docMk/>
            <pc:sldMk cId="3791490562" sldId="272"/>
            <ac:spMk id="3" creationId="{00000000-0000-0000-0000-000000000000}"/>
          </ac:spMkLst>
        </pc:spChg>
      </pc:sldChg>
      <pc:sldChg chg="modSp mod">
        <pc:chgData name="chris mamdilo" userId="90d1f689efde865a" providerId="LiveId" clId="{D9DD978A-272D-4D93-9D2C-94A6B8727B89}" dt="2022-03-30T18:03:23.098" v="3073" actId="5793"/>
        <pc:sldMkLst>
          <pc:docMk/>
          <pc:sldMk cId="683079976" sldId="274"/>
        </pc:sldMkLst>
        <pc:spChg chg="mod">
          <ac:chgData name="chris mamdilo" userId="90d1f689efde865a" providerId="LiveId" clId="{D9DD978A-272D-4D93-9D2C-94A6B8727B89}" dt="2022-03-30T18:03:23.098" v="3073" actId="5793"/>
          <ac:spMkLst>
            <pc:docMk/>
            <pc:sldMk cId="683079976" sldId="274"/>
            <ac:spMk id="3" creationId="{00000000-0000-0000-0000-000000000000}"/>
          </ac:spMkLst>
        </pc:spChg>
      </pc:sldChg>
      <pc:sldChg chg="modSp mod">
        <pc:chgData name="chris mamdilo" userId="90d1f689efde865a" providerId="LiveId" clId="{D9DD978A-272D-4D93-9D2C-94A6B8727B89}" dt="2022-03-30T18:06:17.788" v="3184" actId="27636"/>
        <pc:sldMkLst>
          <pc:docMk/>
          <pc:sldMk cId="2324500518" sldId="275"/>
        </pc:sldMkLst>
        <pc:spChg chg="mod">
          <ac:chgData name="chris mamdilo" userId="90d1f689efde865a" providerId="LiveId" clId="{D9DD978A-272D-4D93-9D2C-94A6B8727B89}" dt="2022-03-30T18:06:17.788" v="3184" actId="27636"/>
          <ac:spMkLst>
            <pc:docMk/>
            <pc:sldMk cId="2324500518" sldId="275"/>
            <ac:spMk id="3" creationId="{00000000-0000-0000-0000-000000000000}"/>
          </ac:spMkLst>
        </pc:spChg>
      </pc:sldChg>
      <pc:sldChg chg="modSp mod">
        <pc:chgData name="chris mamdilo" userId="90d1f689efde865a" providerId="LiveId" clId="{D9DD978A-272D-4D93-9D2C-94A6B8727B89}" dt="2022-03-30T18:05:55.510" v="3181" actId="6549"/>
        <pc:sldMkLst>
          <pc:docMk/>
          <pc:sldMk cId="1008376338" sldId="276"/>
        </pc:sldMkLst>
        <pc:spChg chg="mod">
          <ac:chgData name="chris mamdilo" userId="90d1f689efde865a" providerId="LiveId" clId="{D9DD978A-272D-4D93-9D2C-94A6B8727B89}" dt="2022-03-30T18:05:55.510" v="3181" actId="6549"/>
          <ac:spMkLst>
            <pc:docMk/>
            <pc:sldMk cId="1008376338" sldId="276"/>
            <ac:spMk id="3" creationId="{00000000-0000-0000-0000-000000000000}"/>
          </ac:spMkLst>
        </pc:spChg>
      </pc:sldChg>
      <pc:sldChg chg="modSp mod">
        <pc:chgData name="chris mamdilo" userId="90d1f689efde865a" providerId="LiveId" clId="{D9DD978A-272D-4D93-9D2C-94A6B8727B89}" dt="2022-03-30T18:09:55.881" v="3290" actId="14100"/>
        <pc:sldMkLst>
          <pc:docMk/>
          <pc:sldMk cId="1177346179" sldId="277"/>
        </pc:sldMkLst>
        <pc:spChg chg="mod">
          <ac:chgData name="chris mamdilo" userId="90d1f689efde865a" providerId="LiveId" clId="{D9DD978A-272D-4D93-9D2C-94A6B8727B89}" dt="2022-03-30T18:09:55.881" v="3290" actId="14100"/>
          <ac:spMkLst>
            <pc:docMk/>
            <pc:sldMk cId="1177346179" sldId="277"/>
            <ac:spMk id="3" creationId="{00000000-0000-0000-0000-000000000000}"/>
          </ac:spMkLst>
        </pc:spChg>
      </pc:sldChg>
      <pc:sldChg chg="modSp mod">
        <pc:chgData name="chris mamdilo" userId="90d1f689efde865a" providerId="LiveId" clId="{D9DD978A-272D-4D93-9D2C-94A6B8727B89}" dt="2022-03-30T18:10:16.589" v="3292" actId="255"/>
        <pc:sldMkLst>
          <pc:docMk/>
          <pc:sldMk cId="2041833057" sldId="278"/>
        </pc:sldMkLst>
        <pc:spChg chg="mod">
          <ac:chgData name="chris mamdilo" userId="90d1f689efde865a" providerId="LiveId" clId="{D9DD978A-272D-4D93-9D2C-94A6B8727B89}" dt="2022-03-30T18:10:16.589" v="3292" actId="255"/>
          <ac:spMkLst>
            <pc:docMk/>
            <pc:sldMk cId="2041833057" sldId="278"/>
            <ac:spMk id="3" creationId="{00000000-0000-0000-0000-000000000000}"/>
          </ac:spMkLst>
        </pc:spChg>
      </pc:sldChg>
      <pc:sldChg chg="modSp mod">
        <pc:chgData name="chris mamdilo" userId="90d1f689efde865a" providerId="LiveId" clId="{D9DD978A-272D-4D93-9D2C-94A6B8727B89}" dt="2022-03-30T18:10:57.248" v="3345" actId="20577"/>
        <pc:sldMkLst>
          <pc:docMk/>
          <pc:sldMk cId="3218480770" sldId="279"/>
        </pc:sldMkLst>
        <pc:spChg chg="mod">
          <ac:chgData name="chris mamdilo" userId="90d1f689efde865a" providerId="LiveId" clId="{D9DD978A-272D-4D93-9D2C-94A6B8727B89}" dt="2022-03-30T18:10:57.248" v="3345" actId="20577"/>
          <ac:spMkLst>
            <pc:docMk/>
            <pc:sldMk cId="3218480770" sldId="279"/>
            <ac:spMk id="3" creationId="{00000000-0000-0000-0000-000000000000}"/>
          </ac:spMkLst>
        </pc:spChg>
      </pc:sldChg>
      <pc:sldChg chg="modSp mod">
        <pc:chgData name="chris mamdilo" userId="90d1f689efde865a" providerId="LiveId" clId="{D9DD978A-272D-4D93-9D2C-94A6B8727B89}" dt="2022-03-30T18:12:09.592" v="3525" actId="20577"/>
        <pc:sldMkLst>
          <pc:docMk/>
          <pc:sldMk cId="3106096919" sldId="280"/>
        </pc:sldMkLst>
        <pc:spChg chg="mod">
          <ac:chgData name="chris mamdilo" userId="90d1f689efde865a" providerId="LiveId" clId="{D9DD978A-272D-4D93-9D2C-94A6B8727B89}" dt="2022-03-30T18:12:09.592" v="3525" actId="20577"/>
          <ac:spMkLst>
            <pc:docMk/>
            <pc:sldMk cId="3106096919" sldId="280"/>
            <ac:spMk id="3" creationId="{00000000-0000-0000-0000-000000000000}"/>
          </ac:spMkLst>
        </pc:spChg>
      </pc:sldChg>
      <pc:sldChg chg="modSp mod">
        <pc:chgData name="chris mamdilo" userId="90d1f689efde865a" providerId="LiveId" clId="{D9DD978A-272D-4D93-9D2C-94A6B8727B89}" dt="2022-03-30T18:00:31.850" v="3052" actId="2711"/>
        <pc:sldMkLst>
          <pc:docMk/>
          <pc:sldMk cId="2218828976" sldId="281"/>
        </pc:sldMkLst>
        <pc:spChg chg="mod">
          <ac:chgData name="chris mamdilo" userId="90d1f689efde865a" providerId="LiveId" clId="{D9DD978A-272D-4D93-9D2C-94A6B8727B89}" dt="2022-03-30T18:00:31.850" v="3052" actId="2711"/>
          <ac:spMkLst>
            <pc:docMk/>
            <pc:sldMk cId="2218828976" sldId="281"/>
            <ac:spMk id="4" creationId="{00000000-0000-0000-0000-000000000000}"/>
          </ac:spMkLst>
        </pc:spChg>
      </pc:sldChg>
      <pc:sldChg chg="modSp mod">
        <pc:chgData name="chris mamdilo" userId="90d1f689efde865a" providerId="LiveId" clId="{D9DD978A-272D-4D93-9D2C-94A6B8727B89}" dt="2022-03-30T18:18:05.368" v="3536" actId="6549"/>
        <pc:sldMkLst>
          <pc:docMk/>
          <pc:sldMk cId="38016424" sldId="282"/>
        </pc:sldMkLst>
        <pc:spChg chg="mod">
          <ac:chgData name="chris mamdilo" userId="90d1f689efde865a" providerId="LiveId" clId="{D9DD978A-272D-4D93-9D2C-94A6B8727B89}" dt="2022-03-30T18:18:05.368" v="3536" actId="6549"/>
          <ac:spMkLst>
            <pc:docMk/>
            <pc:sldMk cId="38016424" sldId="282"/>
            <ac:spMk id="2" creationId="{05AA7304-4367-4E63-A0E3-69B4F1807C31}"/>
          </ac:spMkLst>
        </pc:spChg>
      </pc:sldChg>
      <pc:sldChg chg="modSp mod">
        <pc:chgData name="chris mamdilo" userId="90d1f689efde865a" providerId="LiveId" clId="{D9DD978A-272D-4D93-9D2C-94A6B8727B89}" dt="2022-03-30T18:18:17.795" v="3561" actId="20577"/>
        <pc:sldMkLst>
          <pc:docMk/>
          <pc:sldMk cId="1962185158" sldId="287"/>
        </pc:sldMkLst>
        <pc:spChg chg="mod">
          <ac:chgData name="chris mamdilo" userId="90d1f689efde865a" providerId="LiveId" clId="{D9DD978A-272D-4D93-9D2C-94A6B8727B89}" dt="2022-03-30T18:18:17.795" v="3561" actId="20577"/>
          <ac:spMkLst>
            <pc:docMk/>
            <pc:sldMk cId="1962185158" sldId="287"/>
            <ac:spMk id="2" creationId="{96AAD176-40F7-4ACB-9B02-AA1CCFD5F6FE}"/>
          </ac:spMkLst>
        </pc:spChg>
      </pc:sldChg>
      <pc:sldChg chg="del">
        <pc:chgData name="chris mamdilo" userId="90d1f689efde865a" providerId="LiveId" clId="{D9DD978A-272D-4D93-9D2C-94A6B8727B89}" dt="2022-03-30T17:10:31.846" v="0" actId="47"/>
        <pc:sldMkLst>
          <pc:docMk/>
          <pc:sldMk cId="233282751" sldId="289"/>
        </pc:sldMkLst>
      </pc:sldChg>
      <pc:sldChg chg="modSp mod">
        <pc:chgData name="chris mamdilo" userId="90d1f689efde865a" providerId="LiveId" clId="{D9DD978A-272D-4D93-9D2C-94A6B8727B89}" dt="2022-03-30T20:10:16.084" v="16916" actId="5793"/>
        <pc:sldMkLst>
          <pc:docMk/>
          <pc:sldMk cId="1152907047" sldId="290"/>
        </pc:sldMkLst>
        <pc:spChg chg="mod">
          <ac:chgData name="chris mamdilo" userId="90d1f689efde865a" providerId="LiveId" clId="{D9DD978A-272D-4D93-9D2C-94A6B8727B89}" dt="2022-03-30T17:13:16.567" v="62" actId="27636"/>
          <ac:spMkLst>
            <pc:docMk/>
            <pc:sldMk cId="1152907047" sldId="290"/>
            <ac:spMk id="2" creationId="{F5BF909A-3FDE-4DBF-A800-04B9E8C8ABB9}"/>
          </ac:spMkLst>
        </pc:spChg>
        <pc:spChg chg="mod">
          <ac:chgData name="chris mamdilo" userId="90d1f689efde865a" providerId="LiveId" clId="{D9DD978A-272D-4D93-9D2C-94A6B8727B89}" dt="2022-03-30T20:10:16.084" v="16916" actId="5793"/>
          <ac:spMkLst>
            <pc:docMk/>
            <pc:sldMk cId="1152907047" sldId="290"/>
            <ac:spMk id="3" creationId="{83B8CFD3-3FA3-49F8-992B-E523E2681BB8}"/>
          </ac:spMkLst>
        </pc:spChg>
      </pc:sldChg>
      <pc:sldChg chg="modSp mod">
        <pc:chgData name="chris mamdilo" userId="90d1f689efde865a" providerId="LiveId" clId="{D9DD978A-272D-4D93-9D2C-94A6B8727B89}" dt="2022-03-30T18:00:07.276" v="3050" actId="2711"/>
        <pc:sldMkLst>
          <pc:docMk/>
          <pc:sldMk cId="1388474343" sldId="291"/>
        </pc:sldMkLst>
        <pc:spChg chg="mod">
          <ac:chgData name="chris mamdilo" userId="90d1f689efde865a" providerId="LiveId" clId="{D9DD978A-272D-4D93-9D2C-94A6B8727B89}" dt="2022-03-30T18:00:07.276" v="3050" actId="2711"/>
          <ac:spMkLst>
            <pc:docMk/>
            <pc:sldMk cId="1388474343" sldId="291"/>
            <ac:spMk id="3" creationId="{6488CA9F-FF31-4756-BADE-6121BD557D67}"/>
          </ac:spMkLst>
        </pc:spChg>
      </pc:sldChg>
      <pc:sldChg chg="modSp mod">
        <pc:chgData name="chris mamdilo" userId="90d1f689efde865a" providerId="LiveId" clId="{D9DD978A-272D-4D93-9D2C-94A6B8727B89}" dt="2022-03-30T18:02:05.233" v="3067" actId="2711"/>
        <pc:sldMkLst>
          <pc:docMk/>
          <pc:sldMk cId="520109799" sldId="292"/>
        </pc:sldMkLst>
        <pc:spChg chg="mod">
          <ac:chgData name="chris mamdilo" userId="90d1f689efde865a" providerId="LiveId" clId="{D9DD978A-272D-4D93-9D2C-94A6B8727B89}" dt="2022-03-30T18:02:05.233" v="3067" actId="2711"/>
          <ac:spMkLst>
            <pc:docMk/>
            <pc:sldMk cId="520109799" sldId="292"/>
            <ac:spMk id="4" creationId="{00000000-0000-0000-0000-000000000000}"/>
          </ac:spMkLst>
        </pc:spChg>
      </pc:sldChg>
      <pc:sldChg chg="modSp mod">
        <pc:chgData name="chris mamdilo" userId="90d1f689efde865a" providerId="LiveId" clId="{D9DD978A-272D-4D93-9D2C-94A6B8727B89}" dt="2022-03-30T18:02:37.928" v="3068" actId="2711"/>
        <pc:sldMkLst>
          <pc:docMk/>
          <pc:sldMk cId="176748812" sldId="293"/>
        </pc:sldMkLst>
        <pc:spChg chg="mod">
          <ac:chgData name="chris mamdilo" userId="90d1f689efde865a" providerId="LiveId" clId="{D9DD978A-272D-4D93-9D2C-94A6B8727B89}" dt="2022-03-30T18:02:37.928" v="3068" actId="2711"/>
          <ac:spMkLst>
            <pc:docMk/>
            <pc:sldMk cId="176748812" sldId="293"/>
            <ac:spMk id="4" creationId="{00000000-0000-0000-0000-000000000000}"/>
          </ac:spMkLst>
        </pc:spChg>
      </pc:sldChg>
      <pc:sldChg chg="modSp mod">
        <pc:chgData name="chris mamdilo" userId="90d1f689efde865a" providerId="LiveId" clId="{D9DD978A-272D-4D93-9D2C-94A6B8727B89}" dt="2022-03-30T18:02:56.559" v="3069" actId="2711"/>
        <pc:sldMkLst>
          <pc:docMk/>
          <pc:sldMk cId="2456866706" sldId="294"/>
        </pc:sldMkLst>
        <pc:spChg chg="mod">
          <ac:chgData name="chris mamdilo" userId="90d1f689efde865a" providerId="LiveId" clId="{D9DD978A-272D-4D93-9D2C-94A6B8727B89}" dt="2022-03-30T18:02:56.559" v="3069" actId="2711"/>
          <ac:spMkLst>
            <pc:docMk/>
            <pc:sldMk cId="2456866706" sldId="294"/>
            <ac:spMk id="4" creationId="{00000000-0000-0000-0000-000000000000}"/>
          </ac:spMkLst>
        </pc:spChg>
      </pc:sldChg>
      <pc:sldChg chg="modSp add mod">
        <pc:chgData name="chris mamdilo" userId="90d1f689efde865a" providerId="LiveId" clId="{D9DD978A-272D-4D93-9D2C-94A6B8727B89}" dt="2022-03-30T20:03:00.039" v="16677" actId="122"/>
        <pc:sldMkLst>
          <pc:docMk/>
          <pc:sldMk cId="1095679019" sldId="295"/>
        </pc:sldMkLst>
        <pc:spChg chg="mod">
          <ac:chgData name="chris mamdilo" userId="90d1f689efde865a" providerId="LiveId" clId="{D9DD978A-272D-4D93-9D2C-94A6B8727B89}" dt="2022-03-30T20:03:00.039" v="16677" actId="122"/>
          <ac:spMkLst>
            <pc:docMk/>
            <pc:sldMk cId="1095679019" sldId="295"/>
            <ac:spMk id="3" creationId="{83B8CFD3-3FA3-49F8-992B-E523E2681BB8}"/>
          </ac:spMkLst>
        </pc:spChg>
      </pc:sldChg>
      <pc:sldChg chg="modSp add mod">
        <pc:chgData name="chris mamdilo" userId="90d1f689efde865a" providerId="LiveId" clId="{D9DD978A-272D-4D93-9D2C-94A6B8727B89}" dt="2022-03-30T20:09:29.011" v="16907" actId="20577"/>
        <pc:sldMkLst>
          <pc:docMk/>
          <pc:sldMk cId="3453321893" sldId="296"/>
        </pc:sldMkLst>
        <pc:spChg chg="mod">
          <ac:chgData name="chris mamdilo" userId="90d1f689efde865a" providerId="LiveId" clId="{D9DD978A-272D-4D93-9D2C-94A6B8727B89}" dt="2022-03-30T17:22:51.569" v="439" actId="6549"/>
          <ac:spMkLst>
            <pc:docMk/>
            <pc:sldMk cId="3453321893" sldId="296"/>
            <ac:spMk id="2" creationId="{F5BF909A-3FDE-4DBF-A800-04B9E8C8ABB9}"/>
          </ac:spMkLst>
        </pc:spChg>
        <pc:spChg chg="mod">
          <ac:chgData name="chris mamdilo" userId="90d1f689efde865a" providerId="LiveId" clId="{D9DD978A-272D-4D93-9D2C-94A6B8727B89}" dt="2022-03-30T20:09:29.011" v="16907" actId="20577"/>
          <ac:spMkLst>
            <pc:docMk/>
            <pc:sldMk cId="3453321893" sldId="296"/>
            <ac:spMk id="3" creationId="{83B8CFD3-3FA3-49F8-992B-E523E2681BB8}"/>
          </ac:spMkLst>
        </pc:spChg>
      </pc:sldChg>
      <pc:sldChg chg="modSp add mod">
        <pc:chgData name="chris mamdilo" userId="90d1f689efde865a" providerId="LiveId" clId="{D9DD978A-272D-4D93-9D2C-94A6B8727B89}" dt="2022-03-30T20:04:37.353" v="16714" actId="20577"/>
        <pc:sldMkLst>
          <pc:docMk/>
          <pc:sldMk cId="2709622285" sldId="297"/>
        </pc:sldMkLst>
        <pc:spChg chg="mod">
          <ac:chgData name="chris mamdilo" userId="90d1f689efde865a" providerId="LiveId" clId="{D9DD978A-272D-4D93-9D2C-94A6B8727B89}" dt="2022-03-30T19:29:47.508" v="12525" actId="20577"/>
          <ac:spMkLst>
            <pc:docMk/>
            <pc:sldMk cId="2709622285" sldId="297"/>
            <ac:spMk id="2" creationId="{F5BF909A-3FDE-4DBF-A800-04B9E8C8ABB9}"/>
          </ac:spMkLst>
        </pc:spChg>
        <pc:spChg chg="mod">
          <ac:chgData name="chris mamdilo" userId="90d1f689efde865a" providerId="LiveId" clId="{D9DD978A-272D-4D93-9D2C-94A6B8727B89}" dt="2022-03-30T20:04:37.353" v="16714" actId="20577"/>
          <ac:spMkLst>
            <pc:docMk/>
            <pc:sldMk cId="2709622285" sldId="297"/>
            <ac:spMk id="3" creationId="{83B8CFD3-3FA3-49F8-992B-E523E2681BB8}"/>
          </ac:spMkLst>
        </pc:spChg>
      </pc:sldChg>
      <pc:sldChg chg="modSp add mod">
        <pc:chgData name="chris mamdilo" userId="90d1f689efde865a" providerId="LiveId" clId="{D9DD978A-272D-4D93-9D2C-94A6B8727B89}" dt="2022-03-30T20:11:09.224" v="16921" actId="122"/>
        <pc:sldMkLst>
          <pc:docMk/>
          <pc:sldMk cId="4106874277" sldId="298"/>
        </pc:sldMkLst>
        <pc:spChg chg="mod">
          <ac:chgData name="chris mamdilo" userId="90d1f689efde865a" providerId="LiveId" clId="{D9DD978A-272D-4D93-9D2C-94A6B8727B89}" dt="2022-03-30T20:11:09.224" v="16921" actId="122"/>
          <ac:spMkLst>
            <pc:docMk/>
            <pc:sldMk cId="4106874277" sldId="298"/>
            <ac:spMk id="3" creationId="{83B8CFD3-3FA3-49F8-992B-E523E2681BB8}"/>
          </ac:spMkLst>
        </pc:spChg>
      </pc:sldChg>
      <pc:sldChg chg="modSp add mod">
        <pc:chgData name="chris mamdilo" userId="90d1f689efde865a" providerId="LiveId" clId="{D9DD978A-272D-4D93-9D2C-94A6B8727B89}" dt="2022-03-30T20:12:24.297" v="16927" actId="6549"/>
        <pc:sldMkLst>
          <pc:docMk/>
          <pc:sldMk cId="1876742064" sldId="299"/>
        </pc:sldMkLst>
        <pc:spChg chg="mod">
          <ac:chgData name="chris mamdilo" userId="90d1f689efde865a" providerId="LiveId" clId="{D9DD978A-272D-4D93-9D2C-94A6B8727B89}" dt="2022-03-30T19:20:53.853" v="11106" actId="20577"/>
          <ac:spMkLst>
            <pc:docMk/>
            <pc:sldMk cId="1876742064" sldId="299"/>
            <ac:spMk id="2" creationId="{F5BF909A-3FDE-4DBF-A800-04B9E8C8ABB9}"/>
          </ac:spMkLst>
        </pc:spChg>
        <pc:spChg chg="mod">
          <ac:chgData name="chris mamdilo" userId="90d1f689efde865a" providerId="LiveId" clId="{D9DD978A-272D-4D93-9D2C-94A6B8727B89}" dt="2022-03-30T20:12:24.297" v="16927" actId="6549"/>
          <ac:spMkLst>
            <pc:docMk/>
            <pc:sldMk cId="1876742064" sldId="299"/>
            <ac:spMk id="3" creationId="{83B8CFD3-3FA3-49F8-992B-E523E2681BB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7C9F8E3-93A8-4326-88FC-903CBCFCF5D4}" type="slidenum">
              <a:rPr lang="en-US" smtClean="0"/>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C9F8E3-93A8-4326-88FC-903CBCFCF5D4}"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97C9F8E3-93A8-4326-88FC-903CBCFCF5D4}" type="slidenum">
              <a:rPr lang="en-US" smtClean="0"/>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97C9F8E3-93A8-4326-88FC-903CBCFCF5D4}" type="slidenum">
              <a:rPr lang="en-US" smtClean="0"/>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7C9F8E3-93A8-4326-88FC-903CBCFCF5D4}" type="slidenum">
              <a:rPr lang="en-US" smtClean="0"/>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4699E96-9DB9-4768-B2CA-0379D817D1B8}" type="datetimeFigureOut">
              <a:rPr lang="en-US" smtClean="0"/>
              <a:t>4/1/2022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C9F8E3-93A8-4326-88FC-903CBCFCF5D4}" type="slidenum">
              <a:rPr lang="en-US" smtClean="0"/>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7C9F8E3-93A8-4326-88FC-903CBCFCF5D4}" type="slidenum">
              <a:rPr lang="en-US" smtClean="0"/>
              <a:t>‹#›</a:t>
            </a:fld>
            <a:endParaRPr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97C9F8E3-93A8-4326-88FC-903CBCFCF5D4}"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7C9F8E3-93A8-4326-88FC-903CBCFCF5D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7C9F8E3-93A8-4326-88FC-903CBCFCF5D4}" type="slidenum">
              <a:rPr lang="en-US" smtClean="0"/>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64699E96-9DB9-4768-B2CA-0379D817D1B8}" type="datetimeFigureOut">
              <a:rPr lang="en-US" smtClean="0"/>
              <a:t>4/1/2022</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97C9F8E3-93A8-4326-88FC-903CBCFCF5D4}" type="slidenum">
              <a:rPr lang="en-US" smtClean="0"/>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64699E96-9DB9-4768-B2CA-0379D817D1B8}" type="datetimeFigureOut">
              <a:rPr lang="en-US" smtClean="0"/>
              <a:t>4/1/2022</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4699E96-9DB9-4768-B2CA-0379D817D1B8}" type="datetimeFigureOut">
              <a:rPr lang="en-US" smtClean="0"/>
              <a:t>4/1/2022</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7C9F8E3-93A8-4326-88FC-903CBCFCF5D4}" type="slidenum">
              <a:rPr lang="en-US" smtClean="0"/>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uscourts.gov/educational-resources/educational-activities/overview-rule-law"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www.uscourts.gov/educational-resources/educational-activities/overview-rule-law"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mtlsa.org/2020/01/10/jessies-stor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mtlsa.org/2020/01/10/jessies-story/"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mtlsa.org/apply-for-services/" TargetMode="External"/><Relationship Id="rId2" Type="http://schemas.openxmlformats.org/officeDocument/2006/relationships/hyperlink" Target="http://www.courts.mt.gov/selfhelp"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askkarla.org/" TargetMode="External"/><Relationship Id="rId2" Type="http://schemas.openxmlformats.org/officeDocument/2006/relationships/hyperlink" Target="http://www.montanalawhelp.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courts.mt.gov/library" TargetMode="External"/><Relationship Id="rId2" Type="http://schemas.openxmlformats.org/officeDocument/2006/relationships/hyperlink" Target="http://www.dphhs.mt.gov/SLTC/aging/legalservicesdeveloper"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montanabar.org/"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montanabar.org/Public/Legal-Resources-FAQ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montanabar.org/"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montanabar.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mericanbar.org/groups/public_education/law-day/"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americanbar.org/groups/public_education/law-day/"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www.americanbar.org/groups/public_education/law-day/"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10;&#10;Description automatically generated">
            <a:extLst>
              <a:ext uri="{FF2B5EF4-FFF2-40B4-BE49-F238E27FC236}">
                <a16:creationId xmlns:a16="http://schemas.microsoft.com/office/drawing/2014/main" id="{06051D0E-A045-4DA9-9599-CE713FA504F5}"/>
              </a:ext>
            </a:extLst>
          </p:cNvPr>
          <p:cNvPicPr>
            <a:picLocks noChangeAspect="1"/>
          </p:cNvPicPr>
          <p:nvPr/>
        </p:nvPicPr>
        <p:blipFill rotWithShape="1">
          <a:blip r:embed="rId2">
            <a:extLst>
              <a:ext uri="{28A0092B-C50C-407E-A947-70E740481C1C}">
                <a14:useLocalDpi xmlns:a14="http://schemas.microsoft.com/office/drawing/2010/main" val="0"/>
              </a:ext>
            </a:extLst>
          </a:blip>
          <a:srcRect t="32398" b="21196"/>
          <a:stretch/>
        </p:blipFill>
        <p:spPr>
          <a:xfrm>
            <a:off x="2437353" y="228600"/>
            <a:ext cx="4269294" cy="1981200"/>
          </a:xfrm>
          <a:prstGeom prst="rect">
            <a:avLst/>
          </a:prstGeom>
        </p:spPr>
      </p:pic>
      <p:pic>
        <p:nvPicPr>
          <p:cNvPr id="7" name="Picture 6">
            <a:extLst>
              <a:ext uri="{FF2B5EF4-FFF2-40B4-BE49-F238E27FC236}">
                <a16:creationId xmlns:a16="http://schemas.microsoft.com/office/drawing/2014/main" id="{C3AA7CD2-F5C9-483B-8EAD-704AF69100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6784" y="2971800"/>
            <a:ext cx="6290432" cy="3352800"/>
          </a:xfrm>
          <a:prstGeom prst="rect">
            <a:avLst/>
          </a:prstGeom>
        </p:spPr>
      </p:pic>
    </p:spTree>
    <p:extLst>
      <p:ext uri="{BB962C8B-B14F-4D97-AF65-F5344CB8AC3E}">
        <p14:creationId xmlns:p14="http://schemas.microsoft.com/office/powerpoint/2010/main" val="51096562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909A-3FDE-4DBF-A800-04B9E8C8ABB9}"/>
              </a:ext>
            </a:extLst>
          </p:cNvPr>
          <p:cNvSpPr>
            <a:spLocks noGrp="1"/>
          </p:cNvSpPr>
          <p:nvPr>
            <p:ph type="title"/>
          </p:nvPr>
        </p:nvSpPr>
        <p:spPr>
          <a:xfrm>
            <a:off x="301752" y="228600"/>
            <a:ext cx="8534400" cy="533400"/>
          </a:xfrm>
        </p:spPr>
        <p:txBody>
          <a:bodyPr>
            <a:normAutofit fontScale="90000"/>
          </a:bodyPr>
          <a:lstStyle/>
          <a:p>
            <a:r>
              <a:rPr lang="en-US" dirty="0"/>
              <a:t>The Rule of Law &amp; the US Constitution</a:t>
            </a:r>
          </a:p>
        </p:txBody>
      </p:sp>
      <p:sp>
        <p:nvSpPr>
          <p:cNvPr id="3" name="Rectangle 2">
            <a:extLst>
              <a:ext uri="{FF2B5EF4-FFF2-40B4-BE49-F238E27FC236}">
                <a16:creationId xmlns:a16="http://schemas.microsoft.com/office/drawing/2014/main" id="{83B8CFD3-3FA3-49F8-992B-E523E2681BB8}"/>
              </a:ext>
            </a:extLst>
          </p:cNvPr>
          <p:cNvSpPr/>
          <p:nvPr/>
        </p:nvSpPr>
        <p:spPr>
          <a:xfrm>
            <a:off x="457200" y="1447800"/>
            <a:ext cx="8004048" cy="5324535"/>
          </a:xfrm>
          <a:prstGeom prst="rect">
            <a:avLst/>
          </a:prstGeom>
        </p:spPr>
        <p:txBody>
          <a:bodyPr wrap="square">
            <a:spAutoFit/>
          </a:bodyPr>
          <a:lstStyle/>
          <a:p>
            <a:pPr marL="342900" indent="-342900">
              <a:buFont typeface="Wingdings" panose="05000000000000000000" pitchFamily="2" charset="2"/>
              <a:buChar char="Ø"/>
            </a:pPr>
            <a:r>
              <a:rPr lang="en-US" sz="2000" dirty="0">
                <a:solidFill>
                  <a:srgbClr val="000000"/>
                </a:solidFill>
                <a:latin typeface="Publico"/>
              </a:rPr>
              <a:t>People who live in societies without the rule of law live in chaos, in danger, with unfairness, without justice.  They often live according to the whims of the people in charge and according to how much in bribes they can pay to those in charge.</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In our nation and our society, we continue to hold the principles of the rule of law as sacred.  The nation’s primary law is the U</a:t>
            </a:r>
            <a:r>
              <a:rPr lang="en-US" sz="2000" b="0" i="0" dirty="0">
                <a:solidFill>
                  <a:srgbClr val="000000"/>
                </a:solidFill>
                <a:effectLst/>
                <a:latin typeface="Publico"/>
              </a:rPr>
              <a:t>S Constitution.</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The US Constitution principles of law are so important that not only must they not be violated, they cannot be changed without constitutional amendment. These principles include freedom of religion, freedom of speech, equal protection, and due process of law, among others. </a:t>
            </a:r>
          </a:p>
          <a:p>
            <a:pPr algn="ctr"/>
            <a:endParaRPr lang="en-US" sz="2000" dirty="0">
              <a:solidFill>
                <a:srgbClr val="000000"/>
              </a:solidFill>
              <a:latin typeface="Publico"/>
            </a:endParaRPr>
          </a:p>
          <a:p>
            <a:pPr algn="ctr"/>
            <a:r>
              <a:rPr lang="en-US" sz="2000" dirty="0">
                <a:solidFill>
                  <a:srgbClr val="000000"/>
                </a:solidFill>
                <a:latin typeface="Publico"/>
                <a:hlinkClick r:id="rId2"/>
              </a:rPr>
              <a:t>https://www.uscourts.gov/educational-resources/educational-activities/overview-rule-law</a:t>
            </a:r>
            <a:endParaRPr lang="en-US" sz="2000" dirty="0">
              <a:solidFill>
                <a:srgbClr val="000000"/>
              </a:solidFill>
              <a:latin typeface="Publico"/>
            </a:endParaRPr>
          </a:p>
          <a:p>
            <a:pPr algn="ctr"/>
            <a:endParaRPr lang="en-US" sz="2000" b="0" i="0" u="none" strike="noStrike" dirty="0">
              <a:solidFill>
                <a:srgbClr val="000000"/>
              </a:solidFill>
              <a:effectLst/>
              <a:latin typeface="Publico"/>
            </a:endParaRPr>
          </a:p>
        </p:txBody>
      </p:sp>
    </p:spTree>
    <p:extLst>
      <p:ext uri="{BB962C8B-B14F-4D97-AF65-F5344CB8AC3E}">
        <p14:creationId xmlns:p14="http://schemas.microsoft.com/office/powerpoint/2010/main" val="1876742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909A-3FDE-4DBF-A800-04B9E8C8ABB9}"/>
              </a:ext>
            </a:extLst>
          </p:cNvPr>
          <p:cNvSpPr>
            <a:spLocks noGrp="1"/>
          </p:cNvSpPr>
          <p:nvPr>
            <p:ph type="title"/>
          </p:nvPr>
        </p:nvSpPr>
        <p:spPr>
          <a:xfrm>
            <a:off x="301752" y="228600"/>
            <a:ext cx="8534400" cy="533400"/>
          </a:xfrm>
        </p:spPr>
        <p:txBody>
          <a:bodyPr>
            <a:normAutofit fontScale="90000"/>
          </a:bodyPr>
          <a:lstStyle/>
          <a:p>
            <a:r>
              <a:rPr lang="en-US" dirty="0"/>
              <a:t>US Constitution</a:t>
            </a:r>
          </a:p>
        </p:txBody>
      </p:sp>
      <p:sp>
        <p:nvSpPr>
          <p:cNvPr id="3" name="Rectangle 2">
            <a:extLst>
              <a:ext uri="{FF2B5EF4-FFF2-40B4-BE49-F238E27FC236}">
                <a16:creationId xmlns:a16="http://schemas.microsoft.com/office/drawing/2014/main" id="{83B8CFD3-3FA3-49F8-992B-E523E2681BB8}"/>
              </a:ext>
            </a:extLst>
          </p:cNvPr>
          <p:cNvSpPr/>
          <p:nvPr/>
        </p:nvSpPr>
        <p:spPr>
          <a:xfrm>
            <a:off x="457200" y="1447800"/>
            <a:ext cx="8004048" cy="5293757"/>
          </a:xfrm>
          <a:prstGeom prst="rect">
            <a:avLst/>
          </a:prstGeom>
        </p:spPr>
        <p:txBody>
          <a:bodyPr wrap="square">
            <a:spAutoFit/>
          </a:bodyPr>
          <a:lstStyle/>
          <a:p>
            <a:pPr marL="342900" indent="-342900">
              <a:buFont typeface="Wingdings" panose="05000000000000000000" pitchFamily="2" charset="2"/>
              <a:buChar char="Ø"/>
            </a:pPr>
            <a:r>
              <a:rPr lang="en-US" sz="2000" dirty="0">
                <a:solidFill>
                  <a:srgbClr val="000000"/>
                </a:solidFill>
                <a:latin typeface="Publico"/>
              </a:rPr>
              <a:t>Courts have the job of interpreting the meaning of the US Constitution and the meaning of other laws.</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Courts have the responsibility of following the principles of the rule of law and the constitution even when the result may not be popular with those involved or in their communities.</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Courts must follow the constitution and other laws when making their decisions.  They cannot impose their own personal beliefs but must always provide a legal basis for their decisions.</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Attorneys and librarians can help make sense of the US Constitution and other laws and how they affect our lives.</a:t>
            </a:r>
            <a:endParaRPr lang="en-US" sz="2000" b="0" i="0" dirty="0">
              <a:solidFill>
                <a:srgbClr val="000000"/>
              </a:solidFill>
              <a:effectLst/>
              <a:latin typeface="Publico"/>
            </a:endParaRPr>
          </a:p>
          <a:p>
            <a:pPr algn="ctr"/>
            <a:endParaRPr lang="en-US" sz="2000" dirty="0">
              <a:solidFill>
                <a:srgbClr val="000000"/>
              </a:solidFill>
              <a:latin typeface="Publico"/>
            </a:endParaRPr>
          </a:p>
          <a:p>
            <a:pPr algn="ctr"/>
            <a:r>
              <a:rPr lang="en-US" sz="2000" dirty="0">
                <a:solidFill>
                  <a:srgbClr val="000000"/>
                </a:solidFill>
                <a:latin typeface="Publico"/>
                <a:hlinkClick r:id="rId2"/>
              </a:rPr>
              <a:t>https://www.uscourts.gov/educational-resources/educational-activities/overview-rule-law</a:t>
            </a:r>
            <a:endParaRPr lang="en-US" sz="2000" dirty="0">
              <a:solidFill>
                <a:srgbClr val="000000"/>
              </a:solidFill>
              <a:latin typeface="Publico"/>
            </a:endParaRPr>
          </a:p>
          <a:p>
            <a:pPr marL="342900" indent="-342900">
              <a:buFont typeface="Wingdings" panose="05000000000000000000" pitchFamily="2" charset="2"/>
              <a:buChar char="Ø"/>
            </a:pPr>
            <a:endParaRPr lang="en-US" b="0" i="0" u="none" strike="noStrike" dirty="0">
              <a:solidFill>
                <a:srgbClr val="000000"/>
              </a:solidFill>
              <a:effectLst/>
              <a:latin typeface="+mj-lt"/>
            </a:endParaRPr>
          </a:p>
        </p:txBody>
      </p:sp>
    </p:spTree>
    <p:extLst>
      <p:ext uri="{BB962C8B-B14F-4D97-AF65-F5344CB8AC3E}">
        <p14:creationId xmlns:p14="http://schemas.microsoft.com/office/powerpoint/2010/main" val="4106874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909A-3FDE-4DBF-A800-04B9E8C8ABB9}"/>
              </a:ext>
            </a:extLst>
          </p:cNvPr>
          <p:cNvSpPr>
            <a:spLocks noGrp="1"/>
          </p:cNvSpPr>
          <p:nvPr>
            <p:ph type="title"/>
          </p:nvPr>
        </p:nvSpPr>
        <p:spPr>
          <a:xfrm>
            <a:off x="301752" y="228600"/>
            <a:ext cx="8534400" cy="533400"/>
          </a:xfrm>
        </p:spPr>
        <p:txBody>
          <a:bodyPr>
            <a:normAutofit fontScale="90000"/>
          </a:bodyPr>
          <a:lstStyle/>
          <a:p>
            <a:r>
              <a:rPr lang="en-US" dirty="0"/>
              <a:t>Montana Constitution</a:t>
            </a:r>
          </a:p>
        </p:txBody>
      </p:sp>
      <p:sp>
        <p:nvSpPr>
          <p:cNvPr id="3" name="Rectangle 2">
            <a:extLst>
              <a:ext uri="{FF2B5EF4-FFF2-40B4-BE49-F238E27FC236}">
                <a16:creationId xmlns:a16="http://schemas.microsoft.com/office/drawing/2014/main" id="{83B8CFD3-3FA3-49F8-992B-E523E2681BB8}"/>
              </a:ext>
            </a:extLst>
          </p:cNvPr>
          <p:cNvSpPr/>
          <p:nvPr/>
        </p:nvSpPr>
        <p:spPr>
          <a:xfrm>
            <a:off x="457200" y="1447800"/>
            <a:ext cx="8004048" cy="4708981"/>
          </a:xfrm>
          <a:prstGeom prst="rect">
            <a:avLst/>
          </a:prstGeom>
        </p:spPr>
        <p:txBody>
          <a:bodyPr wrap="square">
            <a:spAutoFit/>
          </a:bodyPr>
          <a:lstStyle/>
          <a:p>
            <a:endParaRPr lang="en-US" sz="2000" b="0" i="0" dirty="0">
              <a:solidFill>
                <a:srgbClr val="000000"/>
              </a:solidFill>
              <a:effectLst/>
              <a:latin typeface="Publico"/>
            </a:endParaRPr>
          </a:p>
          <a:p>
            <a:pPr marL="342900" indent="-342900">
              <a:buFont typeface="Wingdings" panose="05000000000000000000" pitchFamily="2" charset="2"/>
              <a:buChar char="Ø"/>
            </a:pPr>
            <a:r>
              <a:rPr lang="en-US" sz="2000" dirty="0">
                <a:solidFill>
                  <a:srgbClr val="000000"/>
                </a:solidFill>
                <a:latin typeface="Publico"/>
              </a:rPr>
              <a:t>2022 is the 50</a:t>
            </a:r>
            <a:r>
              <a:rPr lang="en-US" sz="2000" baseline="30000" dirty="0">
                <a:solidFill>
                  <a:srgbClr val="000000"/>
                </a:solidFill>
                <a:latin typeface="Publico"/>
              </a:rPr>
              <a:t>th</a:t>
            </a:r>
            <a:r>
              <a:rPr lang="en-US" sz="2000" dirty="0">
                <a:solidFill>
                  <a:srgbClr val="000000"/>
                </a:solidFill>
                <a:latin typeface="Publico"/>
              </a:rPr>
              <a:t> anniversary of Montana’s Constitution!</a:t>
            </a:r>
          </a:p>
          <a:p>
            <a:pPr marL="342900" indent="-342900">
              <a:buFont typeface="Wingdings" panose="05000000000000000000" pitchFamily="2" charset="2"/>
              <a:buChar char="Ø"/>
            </a:pPr>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Building on the US Constitution’s goals of a more perfect society, the Montana Constitution was adopted and ratified by the citizens of Montana in 1972. </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Montana’s Constitution provides protections to Montanans regarding issues that we believe so important, such as the right to privacy and the right to a clean and healthy environment.</a:t>
            </a:r>
          </a:p>
          <a:p>
            <a:pPr marL="342900" indent="-342900">
              <a:buFont typeface="Wingdings" panose="05000000000000000000" pitchFamily="2" charset="2"/>
              <a:buChar char="Ø"/>
            </a:pPr>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Many state and local organizations are holding special celebratory events regarding the Montana Constitution.  Ask your library for information about this wonderful document and celebrations in your area!</a:t>
            </a:r>
          </a:p>
        </p:txBody>
      </p:sp>
    </p:spTree>
    <p:extLst>
      <p:ext uri="{BB962C8B-B14F-4D97-AF65-F5344CB8AC3E}">
        <p14:creationId xmlns:p14="http://schemas.microsoft.com/office/powerpoint/2010/main" val="3453321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39145-AFCC-4C66-AAA2-1644B92F21C3}"/>
              </a:ext>
            </a:extLst>
          </p:cNvPr>
          <p:cNvSpPr>
            <a:spLocks noGrp="1"/>
          </p:cNvSpPr>
          <p:nvPr>
            <p:ph type="title"/>
          </p:nvPr>
        </p:nvSpPr>
        <p:spPr/>
        <p:txBody>
          <a:bodyPr/>
          <a:lstStyle/>
          <a:p>
            <a:r>
              <a:rPr lang="en-US" dirty="0"/>
              <a:t>Access to Justice</a:t>
            </a:r>
          </a:p>
        </p:txBody>
      </p:sp>
      <p:sp>
        <p:nvSpPr>
          <p:cNvPr id="3" name="TextBox 2">
            <a:extLst>
              <a:ext uri="{FF2B5EF4-FFF2-40B4-BE49-F238E27FC236}">
                <a16:creationId xmlns:a16="http://schemas.microsoft.com/office/drawing/2014/main" id="{6488CA9F-FF31-4756-BADE-6121BD557D67}"/>
              </a:ext>
            </a:extLst>
          </p:cNvPr>
          <p:cNvSpPr txBox="1"/>
          <p:nvPr/>
        </p:nvSpPr>
        <p:spPr>
          <a:xfrm>
            <a:off x="544286" y="2212848"/>
            <a:ext cx="8153400" cy="1323439"/>
          </a:xfrm>
          <a:prstGeom prst="rect">
            <a:avLst/>
          </a:prstGeom>
          <a:noFill/>
        </p:spPr>
        <p:txBody>
          <a:bodyPr wrap="square" rtlCol="0">
            <a:spAutoFit/>
          </a:bodyPr>
          <a:lstStyle/>
          <a:p>
            <a:pPr algn="ctr"/>
            <a:r>
              <a:rPr lang="en-US" sz="4000" dirty="0">
                <a:latin typeface="Publico"/>
              </a:rPr>
              <a:t>What does meaningful access to justice mean to you?</a:t>
            </a:r>
          </a:p>
        </p:txBody>
      </p:sp>
    </p:spTree>
    <p:extLst>
      <p:ext uri="{BB962C8B-B14F-4D97-AF65-F5344CB8AC3E}">
        <p14:creationId xmlns:p14="http://schemas.microsoft.com/office/powerpoint/2010/main" val="1388474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Access to Justice:</a:t>
            </a:r>
            <a:endParaRPr lang="en-US" dirty="0"/>
          </a:p>
        </p:txBody>
      </p:sp>
      <p:sp>
        <p:nvSpPr>
          <p:cNvPr id="4" name="Rectangle 3"/>
          <p:cNvSpPr/>
          <p:nvPr/>
        </p:nvSpPr>
        <p:spPr>
          <a:xfrm>
            <a:off x="301752" y="1752600"/>
            <a:ext cx="8534400" cy="3662541"/>
          </a:xfrm>
          <a:prstGeom prst="rect">
            <a:avLst/>
          </a:prstGeom>
        </p:spPr>
        <p:txBody>
          <a:bodyPr wrap="square">
            <a:spAutoFit/>
          </a:bodyPr>
          <a:lstStyle/>
          <a:p>
            <a:pPr algn="ctr"/>
            <a:r>
              <a:rPr lang="en-US" sz="4000" dirty="0">
                <a:latin typeface="Publico"/>
              </a:rPr>
              <a:t>True or False:  </a:t>
            </a:r>
          </a:p>
          <a:p>
            <a:pPr algn="ctr"/>
            <a:endParaRPr lang="en-US" sz="4000" dirty="0">
              <a:latin typeface="Publico"/>
            </a:endParaRPr>
          </a:p>
          <a:p>
            <a:pPr algn="ctr"/>
            <a:r>
              <a:rPr lang="en-US" sz="4000" dirty="0">
                <a:latin typeface="Publico"/>
              </a:rPr>
              <a:t>If I have a legal problem and cannot afford an attorney, one will be appointed for me? </a:t>
            </a:r>
          </a:p>
          <a:p>
            <a:pPr algn="ctr"/>
            <a:endParaRPr lang="en-US" sz="3200" dirty="0"/>
          </a:p>
        </p:txBody>
      </p:sp>
    </p:spTree>
    <p:extLst>
      <p:ext uri="{BB962C8B-B14F-4D97-AF65-F5344CB8AC3E}">
        <p14:creationId xmlns:p14="http://schemas.microsoft.com/office/powerpoint/2010/main" val="32272653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Access to Justice:</a:t>
            </a:r>
            <a:endParaRPr lang="en-US" dirty="0"/>
          </a:p>
        </p:txBody>
      </p:sp>
      <p:sp>
        <p:nvSpPr>
          <p:cNvPr id="4" name="Rectangle 3"/>
          <p:cNvSpPr/>
          <p:nvPr/>
        </p:nvSpPr>
        <p:spPr>
          <a:xfrm>
            <a:off x="301752" y="1752600"/>
            <a:ext cx="8534400" cy="4585871"/>
          </a:xfrm>
          <a:prstGeom prst="rect">
            <a:avLst/>
          </a:prstGeom>
        </p:spPr>
        <p:txBody>
          <a:bodyPr wrap="square">
            <a:spAutoFit/>
          </a:bodyPr>
          <a:lstStyle/>
          <a:p>
            <a:pPr algn="ctr"/>
            <a:r>
              <a:rPr lang="en-US" sz="4000" dirty="0">
                <a:latin typeface="Publico"/>
              </a:rPr>
              <a:t>Mostly False: </a:t>
            </a:r>
          </a:p>
          <a:p>
            <a:pPr algn="ctr"/>
            <a:endParaRPr lang="en-US" sz="4000" dirty="0">
              <a:latin typeface="Publico"/>
            </a:endParaRPr>
          </a:p>
          <a:p>
            <a:pPr algn="ctr"/>
            <a:r>
              <a:rPr lang="en-US" sz="3600" dirty="0">
                <a:latin typeface="Publico"/>
              </a:rPr>
              <a:t>This is only true in criminal cases where a person might be facing jail time and in a few other instances. In most cases the court does not appoint a lawyer if you cannot afford one.</a:t>
            </a:r>
          </a:p>
          <a:p>
            <a:pPr marL="457200" indent="-457200">
              <a:buFont typeface="Arial" pitchFamily="34" charset="0"/>
              <a:buChar char="•"/>
            </a:pPr>
            <a:endParaRPr lang="en-US" sz="3200" dirty="0"/>
          </a:p>
        </p:txBody>
      </p:sp>
    </p:spTree>
    <p:extLst>
      <p:ext uri="{BB962C8B-B14F-4D97-AF65-F5344CB8AC3E}">
        <p14:creationId xmlns:p14="http://schemas.microsoft.com/office/powerpoint/2010/main" val="22188289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Going it alone. . .</a:t>
            </a:r>
          </a:p>
        </p:txBody>
      </p:sp>
      <p:sp>
        <p:nvSpPr>
          <p:cNvPr id="3" name="Content Placeholder 2"/>
          <p:cNvSpPr>
            <a:spLocks noGrp="1"/>
          </p:cNvSpPr>
          <p:nvPr>
            <p:ph sz="quarter" idx="1"/>
          </p:nvPr>
        </p:nvSpPr>
        <p:spPr/>
        <p:txBody>
          <a:bodyPr>
            <a:normAutofit fontScale="92500"/>
          </a:bodyPr>
          <a:lstStyle/>
          <a:p>
            <a:r>
              <a:rPr lang="en-US" sz="2200" dirty="0">
                <a:latin typeface="Publico"/>
              </a:rPr>
              <a:t>Unfortunately, many Montanans must navigate the often complex and confusing world of law by themselves. </a:t>
            </a:r>
          </a:p>
          <a:p>
            <a:endParaRPr lang="en-US" sz="2200" dirty="0">
              <a:latin typeface="Publico"/>
            </a:endParaRPr>
          </a:p>
          <a:p>
            <a:r>
              <a:rPr lang="en-US" sz="2200" dirty="0">
                <a:latin typeface="Publico"/>
              </a:rPr>
              <a:t>The reasons include Montana’s natural geography, which means that attorneys and other legal help may be miles away, and that many low-to-middle-income Montanans simply don’t have the money to afford attorneys.</a:t>
            </a:r>
          </a:p>
          <a:p>
            <a:endParaRPr lang="en-US" sz="2200" dirty="0">
              <a:latin typeface="Publico"/>
            </a:endParaRPr>
          </a:p>
          <a:p>
            <a:r>
              <a:rPr lang="en-US" sz="2200" dirty="0">
                <a:latin typeface="Publico"/>
              </a:rPr>
              <a:t>For example: A single parent fighting for the right to spend time with a son, a veteran who has been denied benefits, or an elderly woman facing foreclosure because of a predatory lending mortgage she signed but never understood.</a:t>
            </a:r>
          </a:p>
          <a:p>
            <a:endParaRPr lang="en-US" sz="2200" dirty="0">
              <a:latin typeface="Publico"/>
            </a:endParaRPr>
          </a:p>
          <a:p>
            <a:r>
              <a:rPr lang="en-US" sz="2200" dirty="0">
                <a:latin typeface="Publico"/>
              </a:rPr>
              <a:t>None of these individuals have access to court appointed attorneys.</a:t>
            </a:r>
          </a:p>
          <a:p>
            <a:endParaRPr lang="en-US" dirty="0"/>
          </a:p>
          <a:p>
            <a:endParaRPr lang="en-US" dirty="0"/>
          </a:p>
        </p:txBody>
      </p:sp>
    </p:spTree>
    <p:extLst>
      <p:ext uri="{BB962C8B-B14F-4D97-AF65-F5344CB8AC3E}">
        <p14:creationId xmlns:p14="http://schemas.microsoft.com/office/powerpoint/2010/main" val="21090782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Story</a:t>
            </a:r>
          </a:p>
        </p:txBody>
      </p:sp>
      <p:sp>
        <p:nvSpPr>
          <p:cNvPr id="3" name="Content Placeholder 2"/>
          <p:cNvSpPr>
            <a:spLocks noGrp="1"/>
          </p:cNvSpPr>
          <p:nvPr>
            <p:ph sz="quarter" idx="1"/>
          </p:nvPr>
        </p:nvSpPr>
        <p:spPr/>
        <p:txBody>
          <a:bodyPr>
            <a:normAutofit/>
          </a:bodyPr>
          <a:lstStyle/>
          <a:p>
            <a:pPr marL="0" indent="0">
              <a:buNone/>
            </a:pPr>
            <a:endParaRPr lang="en-US" sz="2000" dirty="0">
              <a:latin typeface="Publico"/>
            </a:endParaRPr>
          </a:p>
          <a:p>
            <a:pPr marL="0" indent="0">
              <a:buNone/>
            </a:pPr>
            <a:r>
              <a:rPr lang="en-US" sz="2000" dirty="0">
                <a:latin typeface="Publico"/>
              </a:rPr>
              <a:t>After Jessie’s daughter died unexpectedly, all she wanted to do was take the best care possible of her grandson, Griffen. Then she got a letter saying his Social Security payments would be cut off, meaning he would not be able to access special services for his autism. She couldn’t afford an attorney. “I’ve always been a fighter, but this time I felt like the ground had gone out from under me.”</a:t>
            </a:r>
          </a:p>
          <a:p>
            <a:pPr marL="0" indent="0">
              <a:buNone/>
            </a:pPr>
            <a:endParaRPr lang="en-US" sz="1100" dirty="0">
              <a:latin typeface="Publico"/>
            </a:endParaRPr>
          </a:p>
          <a:p>
            <a:pPr marL="0" indent="0">
              <a:buNone/>
            </a:pPr>
            <a:r>
              <a:rPr lang="en-US" dirty="0">
                <a:latin typeface="Publico"/>
                <a:hlinkClick r:id="rId2"/>
              </a:rPr>
              <a:t>https://www.mtlsa.org/2020/01/10/jessies-story/</a:t>
            </a:r>
            <a:r>
              <a:rPr lang="en-US" dirty="0">
                <a:latin typeface="Publico"/>
              </a:rPr>
              <a:t> </a:t>
            </a:r>
          </a:p>
        </p:txBody>
      </p:sp>
    </p:spTree>
    <p:extLst>
      <p:ext uri="{BB962C8B-B14F-4D97-AF65-F5344CB8AC3E}">
        <p14:creationId xmlns:p14="http://schemas.microsoft.com/office/powerpoint/2010/main" val="18009653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Jessie got help . . .</a:t>
            </a:r>
          </a:p>
        </p:txBody>
      </p:sp>
      <p:sp>
        <p:nvSpPr>
          <p:cNvPr id="3" name="Content Placeholder 2"/>
          <p:cNvSpPr>
            <a:spLocks noGrp="1"/>
          </p:cNvSpPr>
          <p:nvPr>
            <p:ph sz="quarter" idx="1"/>
          </p:nvPr>
        </p:nvSpPr>
        <p:spPr/>
        <p:txBody>
          <a:bodyPr>
            <a:normAutofit/>
          </a:bodyPr>
          <a:lstStyle/>
          <a:p>
            <a:pPr marL="0" indent="0">
              <a:buNone/>
            </a:pPr>
            <a:endParaRPr lang="en-US" sz="2000" dirty="0"/>
          </a:p>
          <a:p>
            <a:pPr marL="0" indent="0">
              <a:buNone/>
            </a:pPr>
            <a:r>
              <a:rPr lang="en-US" sz="2000" dirty="0">
                <a:latin typeface="Publico"/>
              </a:rPr>
              <a:t>Luckily, a friend referred Jessie to the Montana Legal Services Association (MLSA). The MLSA attorney assisted Jessie in navigating the Social Security bureaucracy so she could continue to care for her grandchildren.  Jessie located the necessary medical records and submitted the appropriate forms to help Griffen receive the benefits he qualifies for.  </a:t>
            </a:r>
          </a:p>
          <a:p>
            <a:pPr marL="0" indent="0">
              <a:buNone/>
            </a:pPr>
            <a:endParaRPr lang="en-US" sz="1000" dirty="0">
              <a:latin typeface="Publico"/>
            </a:endParaRPr>
          </a:p>
          <a:p>
            <a:pPr marL="0" indent="0">
              <a:buNone/>
            </a:pPr>
            <a:r>
              <a:rPr lang="en-US" sz="2800" dirty="0">
                <a:latin typeface="Publico"/>
                <a:hlinkClick r:id="rId2"/>
              </a:rPr>
              <a:t>https://www.mtlsa.org/2020/01/10/jessies-story/</a:t>
            </a:r>
            <a:r>
              <a:rPr lang="en-US" sz="2800" dirty="0">
                <a:latin typeface="Publico"/>
              </a:rPr>
              <a:t> </a:t>
            </a:r>
          </a:p>
        </p:txBody>
      </p:sp>
    </p:spTree>
    <p:extLst>
      <p:ext uri="{BB962C8B-B14F-4D97-AF65-F5344CB8AC3E}">
        <p14:creationId xmlns:p14="http://schemas.microsoft.com/office/powerpoint/2010/main" val="28516916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benefits</a:t>
            </a:r>
          </a:p>
        </p:txBody>
      </p:sp>
      <p:sp>
        <p:nvSpPr>
          <p:cNvPr id="3" name="Content Placeholder 2"/>
          <p:cNvSpPr>
            <a:spLocks noGrp="1"/>
          </p:cNvSpPr>
          <p:nvPr>
            <p:ph sz="quarter" idx="1"/>
          </p:nvPr>
        </p:nvSpPr>
        <p:spPr/>
        <p:txBody>
          <a:bodyPr>
            <a:normAutofit/>
          </a:bodyPr>
          <a:lstStyle/>
          <a:p>
            <a:pPr marL="0" indent="0" algn="ctr">
              <a:buNone/>
            </a:pPr>
            <a:r>
              <a:rPr lang="en-US" dirty="0">
                <a:latin typeface="Publico"/>
              </a:rPr>
              <a:t> </a:t>
            </a:r>
          </a:p>
          <a:p>
            <a:pPr marL="0" indent="0" algn="ctr">
              <a:buNone/>
            </a:pPr>
            <a:r>
              <a:rPr lang="en-US" sz="2400" dirty="0">
                <a:latin typeface="Publico"/>
              </a:rPr>
              <a:t>Multiply this example by thousands, and you will see why </a:t>
            </a:r>
            <a:r>
              <a:rPr lang="en-US" sz="2400" b="1" dirty="0">
                <a:latin typeface="Publico"/>
              </a:rPr>
              <a:t>access to the right legal resources saves</a:t>
            </a:r>
            <a:r>
              <a:rPr lang="en-US" sz="2400" dirty="0">
                <a:latin typeface="Publico"/>
              </a:rPr>
              <a:t>. It saves jobs, homes, families, and it saves taxpayer dollars. </a:t>
            </a:r>
          </a:p>
          <a:p>
            <a:pPr marL="0" indent="0">
              <a:buNone/>
            </a:pPr>
            <a:endParaRPr lang="en-US" dirty="0"/>
          </a:p>
        </p:txBody>
      </p:sp>
    </p:spTree>
    <p:extLst>
      <p:ext uri="{BB962C8B-B14F-4D97-AF65-F5344CB8AC3E}">
        <p14:creationId xmlns:p14="http://schemas.microsoft.com/office/powerpoint/2010/main" val="21990190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a:t>
            </a:r>
          </a:p>
        </p:txBody>
      </p:sp>
      <p:sp>
        <p:nvSpPr>
          <p:cNvPr id="3" name="Content Placeholder 2"/>
          <p:cNvSpPr>
            <a:spLocks noGrp="1"/>
          </p:cNvSpPr>
          <p:nvPr>
            <p:ph sz="quarter" idx="1"/>
          </p:nvPr>
        </p:nvSpPr>
        <p:spPr/>
        <p:style>
          <a:lnRef idx="2">
            <a:schemeClr val="dk1"/>
          </a:lnRef>
          <a:fillRef idx="1">
            <a:schemeClr val="lt1"/>
          </a:fillRef>
          <a:effectRef idx="0">
            <a:schemeClr val="dk1"/>
          </a:effectRef>
          <a:fontRef idx="minor">
            <a:schemeClr val="dk1"/>
          </a:fontRef>
        </p:style>
        <p:txBody>
          <a:bodyPr/>
          <a:lstStyle/>
          <a:p>
            <a:pPr marL="0" indent="0" algn="ctr">
              <a:buNone/>
            </a:pPr>
            <a:r>
              <a:rPr lang="en-US" sz="3600" dirty="0">
                <a:latin typeface="Publico"/>
              </a:rPr>
              <a:t>Welcome to the _________________ Library’s celebration of Law Day 2022.</a:t>
            </a:r>
          </a:p>
          <a:p>
            <a:pPr marL="0" indent="0" algn="ctr">
              <a:buNone/>
            </a:pPr>
            <a:endParaRPr lang="en-US" sz="3600" dirty="0">
              <a:latin typeface="Publico"/>
            </a:endParaRPr>
          </a:p>
          <a:p>
            <a:pPr marL="0" indent="0" algn="ctr">
              <a:buNone/>
            </a:pPr>
            <a:r>
              <a:rPr lang="en-US" sz="4000" dirty="0">
                <a:latin typeface="Publico"/>
              </a:rPr>
              <a:t>We are here because </a:t>
            </a:r>
            <a:r>
              <a:rPr lang="en-US" sz="4000" dirty="0">
                <a:solidFill>
                  <a:srgbClr val="0070C0"/>
                </a:solidFill>
                <a:latin typeface="Publico"/>
              </a:rPr>
              <a:t>libraries</a:t>
            </a:r>
            <a:r>
              <a:rPr lang="en-US" sz="4000" dirty="0">
                <a:latin typeface="Publico"/>
              </a:rPr>
              <a:t> are at the heart of our communities and </a:t>
            </a:r>
            <a:r>
              <a:rPr lang="en-US" sz="4000" dirty="0">
                <a:solidFill>
                  <a:srgbClr val="0070C0"/>
                </a:solidFill>
                <a:latin typeface="Publico"/>
              </a:rPr>
              <a:t>justice</a:t>
            </a:r>
            <a:r>
              <a:rPr lang="en-US" sz="4000" dirty="0">
                <a:latin typeface="Publico"/>
              </a:rPr>
              <a:t> is at the heart of our </a:t>
            </a:r>
            <a:r>
              <a:rPr lang="en-US" sz="4000" dirty="0">
                <a:solidFill>
                  <a:srgbClr val="0070C0"/>
                </a:solidFill>
                <a:latin typeface="Publico"/>
              </a:rPr>
              <a:t>democracy</a:t>
            </a:r>
            <a:r>
              <a:rPr lang="en-US" sz="4000" dirty="0">
                <a:latin typeface="Publico"/>
              </a:rPr>
              <a:t>.</a:t>
            </a:r>
          </a:p>
          <a:p>
            <a:endParaRPr lang="en-US" dirty="0"/>
          </a:p>
        </p:txBody>
      </p:sp>
    </p:spTree>
    <p:extLst>
      <p:ext uri="{BB962C8B-B14F-4D97-AF65-F5344CB8AC3E}">
        <p14:creationId xmlns:p14="http://schemas.microsoft.com/office/powerpoint/2010/main" val="34474781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Do I Need an Attorney?</a:t>
            </a:r>
            <a:endParaRPr lang="en-US" dirty="0"/>
          </a:p>
        </p:txBody>
      </p:sp>
      <p:sp>
        <p:nvSpPr>
          <p:cNvPr id="5" name="Content Placeholder 4"/>
          <p:cNvSpPr>
            <a:spLocks noGrp="1"/>
          </p:cNvSpPr>
          <p:nvPr>
            <p:ph sz="quarter" idx="1"/>
          </p:nvPr>
        </p:nvSpPr>
        <p:spPr/>
        <p:txBody>
          <a:bodyPr>
            <a:normAutofit lnSpcReduction="10000"/>
          </a:bodyPr>
          <a:lstStyle/>
          <a:p>
            <a:pPr marL="0" indent="0">
              <a:buNone/>
            </a:pPr>
            <a:r>
              <a:rPr lang="en-US" dirty="0">
                <a:latin typeface="Publico"/>
              </a:rPr>
              <a:t>Legal issues are often unexpected and important:</a:t>
            </a:r>
          </a:p>
          <a:p>
            <a:pPr marL="0" indent="0">
              <a:buNone/>
            </a:pPr>
            <a:endParaRPr lang="en-US" sz="2400" dirty="0">
              <a:latin typeface="Publico"/>
            </a:endParaRPr>
          </a:p>
          <a:p>
            <a:r>
              <a:rPr lang="en-US" sz="2400" dirty="0">
                <a:latin typeface="Publico"/>
              </a:rPr>
              <a:t>You got rear-ended and the insur­ance company sent a check for not nearly enough to repair the car. What can you do?</a:t>
            </a:r>
          </a:p>
          <a:p>
            <a:endParaRPr lang="en-US" sz="2400" dirty="0">
              <a:latin typeface="Publico"/>
            </a:endParaRPr>
          </a:p>
          <a:p>
            <a:r>
              <a:rPr lang="en-US" sz="2400" dirty="0">
                <a:latin typeface="Publico"/>
              </a:rPr>
              <a:t>Your father died leaving an envi­ronmental nightmare at his metal plating business, and you are his heir. Where do you turn?</a:t>
            </a:r>
          </a:p>
          <a:p>
            <a:endParaRPr lang="en-US" sz="2400" dirty="0">
              <a:latin typeface="Publico"/>
            </a:endParaRPr>
          </a:p>
          <a:p>
            <a:r>
              <a:rPr lang="en-US" sz="2400" dirty="0">
                <a:latin typeface="Publico"/>
              </a:rPr>
              <a:t>Your sister wants you to tap your 401(k) and lend her the money for her new restaurant. Is this a good idea, and how can you be sure you’ll be repaid?</a:t>
            </a:r>
          </a:p>
          <a:p>
            <a:endParaRPr lang="en-US" dirty="0"/>
          </a:p>
        </p:txBody>
      </p:sp>
    </p:spTree>
    <p:extLst>
      <p:ext uri="{BB962C8B-B14F-4D97-AF65-F5344CB8AC3E}">
        <p14:creationId xmlns:p14="http://schemas.microsoft.com/office/powerpoint/2010/main" val="32650164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br>
              <a:rPr lang="en-US" b="1" dirty="0"/>
            </a:br>
            <a:br>
              <a:rPr lang="en-US" b="1" dirty="0"/>
            </a:br>
            <a:br>
              <a:rPr lang="en-US" b="1" dirty="0"/>
            </a:br>
            <a:br>
              <a:rPr lang="en-US" b="1" dirty="0"/>
            </a:br>
            <a:r>
              <a:rPr lang="en-US" b="1" dirty="0"/>
              <a:t>Where can I get legal help?</a:t>
            </a:r>
            <a:endParaRPr lang="en-US" dirty="0"/>
          </a:p>
        </p:txBody>
      </p:sp>
      <p:sp>
        <p:nvSpPr>
          <p:cNvPr id="4" name="Content Placeholder 3"/>
          <p:cNvSpPr>
            <a:spLocks noGrp="1"/>
          </p:cNvSpPr>
          <p:nvPr>
            <p:ph sz="quarter" idx="1"/>
          </p:nvPr>
        </p:nvSpPr>
        <p:spPr>
          <a:xfrm>
            <a:off x="316992" y="1371600"/>
            <a:ext cx="8503920" cy="5410200"/>
          </a:xfrm>
        </p:spPr>
        <p:txBody>
          <a:bodyPr>
            <a:normAutofit/>
          </a:bodyPr>
          <a:lstStyle/>
          <a:p>
            <a:pPr marL="0" indent="0">
              <a:buNone/>
            </a:pPr>
            <a:endParaRPr lang="en-US" dirty="0"/>
          </a:p>
          <a:p>
            <a:pPr marL="0" indent="0" algn="ctr">
              <a:buNone/>
            </a:pPr>
            <a:r>
              <a:rPr lang="en-US" sz="2200" dirty="0">
                <a:latin typeface="Publico"/>
              </a:rPr>
              <a:t>SEE THE HANDOUT!</a:t>
            </a:r>
          </a:p>
          <a:p>
            <a:pPr marL="0" indent="0" algn="ctr">
              <a:buNone/>
            </a:pPr>
            <a:endParaRPr lang="en-US" sz="2200" dirty="0">
              <a:latin typeface="Publico"/>
            </a:endParaRPr>
          </a:p>
          <a:p>
            <a:r>
              <a:rPr lang="en-US" sz="2200" b="1" dirty="0">
                <a:latin typeface="Publico"/>
              </a:rPr>
              <a:t>The Court Help (Self-Help) Program</a:t>
            </a:r>
            <a:r>
              <a:rPr lang="en-US" sz="2200" dirty="0">
                <a:latin typeface="Publico"/>
              </a:rPr>
              <a:t> provides free assistance with forms on common civil legal problems, such as family law and landlord/tenant issues.  Locate at Center in your area by visiting </a:t>
            </a:r>
            <a:r>
              <a:rPr lang="en-US" sz="2200" i="1" u="sng" dirty="0">
                <a:latin typeface="Publico"/>
                <a:hlinkClick r:id="rId2"/>
              </a:rPr>
              <a:t>www.courts.mt.gov/selfhelp</a:t>
            </a:r>
            <a:r>
              <a:rPr lang="en-US" sz="2200" i="1" u="sng" dirty="0">
                <a:latin typeface="Publico"/>
              </a:rPr>
              <a:t>.</a:t>
            </a:r>
            <a:endParaRPr lang="en-US" sz="2200" dirty="0">
              <a:latin typeface="Publico"/>
            </a:endParaRPr>
          </a:p>
          <a:p>
            <a:pPr marL="0" indent="0">
              <a:buNone/>
            </a:pPr>
            <a:endParaRPr lang="en-US" sz="2200" dirty="0">
              <a:latin typeface="Publico"/>
            </a:endParaRPr>
          </a:p>
          <a:p>
            <a:r>
              <a:rPr lang="en-US" sz="2200" b="1" dirty="0">
                <a:latin typeface="Publico"/>
              </a:rPr>
              <a:t>Montana Legal Services Association (MLSA) </a:t>
            </a:r>
            <a:r>
              <a:rPr lang="en-US" sz="2200" dirty="0">
                <a:latin typeface="Publico"/>
              </a:rPr>
              <a:t>is a non-profit law firm that provides free non-criminal legal information, advice, and representation to low-income Montanans.   Apply for services at </a:t>
            </a:r>
            <a:r>
              <a:rPr lang="en-US" sz="2200" dirty="0">
                <a:latin typeface="Publico"/>
                <a:hlinkClick r:id="rId3"/>
              </a:rPr>
              <a:t>www.mtlsa.org/apply-for-services/</a:t>
            </a:r>
            <a:r>
              <a:rPr lang="en-US" sz="2200" dirty="0">
                <a:latin typeface="Publico"/>
              </a:rPr>
              <a:t> or by calling1 (800) 666-6899.</a:t>
            </a:r>
          </a:p>
          <a:p>
            <a:pPr marL="0" indent="0">
              <a:buNone/>
            </a:pPr>
            <a:endParaRPr lang="en-US" sz="3100" dirty="0"/>
          </a:p>
          <a:p>
            <a:endParaRPr lang="en-US" sz="3100" dirty="0"/>
          </a:p>
        </p:txBody>
      </p:sp>
    </p:spTree>
    <p:extLst>
      <p:ext uri="{BB962C8B-B14F-4D97-AF65-F5344CB8AC3E}">
        <p14:creationId xmlns:p14="http://schemas.microsoft.com/office/powerpoint/2010/main" val="35407466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br>
              <a:rPr lang="en-US" b="1" dirty="0"/>
            </a:br>
            <a:br>
              <a:rPr lang="en-US" b="1" dirty="0"/>
            </a:br>
            <a:br>
              <a:rPr lang="en-US" b="1" dirty="0"/>
            </a:br>
            <a:br>
              <a:rPr lang="en-US" b="1" dirty="0"/>
            </a:br>
            <a:r>
              <a:rPr lang="en-US" b="1" dirty="0"/>
              <a:t>Where can I get legal help? (Cont.)</a:t>
            </a:r>
            <a:endParaRPr lang="en-US" dirty="0"/>
          </a:p>
        </p:txBody>
      </p:sp>
      <p:sp>
        <p:nvSpPr>
          <p:cNvPr id="4" name="Content Placeholder 3"/>
          <p:cNvSpPr>
            <a:spLocks noGrp="1"/>
          </p:cNvSpPr>
          <p:nvPr>
            <p:ph sz="quarter" idx="1"/>
          </p:nvPr>
        </p:nvSpPr>
        <p:spPr>
          <a:xfrm>
            <a:off x="316992" y="1371600"/>
            <a:ext cx="8503920" cy="5410200"/>
          </a:xfrm>
        </p:spPr>
        <p:txBody>
          <a:bodyPr>
            <a:normAutofit/>
          </a:bodyPr>
          <a:lstStyle/>
          <a:p>
            <a:pPr marL="0" indent="0">
              <a:buNone/>
            </a:pPr>
            <a:endParaRPr lang="en-US" dirty="0"/>
          </a:p>
          <a:p>
            <a:pPr marL="0" indent="0" algn="ctr">
              <a:buNone/>
            </a:pPr>
            <a:r>
              <a:rPr lang="en-US" sz="3100" dirty="0">
                <a:latin typeface="Publico"/>
              </a:rPr>
              <a:t>Also on the handout.</a:t>
            </a:r>
          </a:p>
          <a:p>
            <a:pPr marL="0" indent="0" algn="ctr">
              <a:buNone/>
            </a:pPr>
            <a:endParaRPr lang="en-US" sz="2000" dirty="0">
              <a:latin typeface="Publico"/>
            </a:endParaRPr>
          </a:p>
          <a:p>
            <a:r>
              <a:rPr lang="en-US" sz="2000" b="1" dirty="0">
                <a:latin typeface="Publico"/>
              </a:rPr>
              <a:t>MontanaLawHelp.org </a:t>
            </a:r>
            <a:r>
              <a:rPr lang="en-US" sz="2000" dirty="0">
                <a:latin typeface="Publico"/>
              </a:rPr>
              <a:t>provides easy online access to civil guidance and forms, including a Self-Help Landing Page which assists with identifying legal issues and the resources available.  Visit </a:t>
            </a:r>
            <a:r>
              <a:rPr lang="en-US" sz="2000" i="1" u="sng" dirty="0">
                <a:latin typeface="Publico"/>
                <a:hlinkClick r:id="rId2"/>
              </a:rPr>
              <a:t>www.montanalawhelp.org</a:t>
            </a:r>
            <a:endParaRPr lang="en-US" sz="2000" dirty="0">
              <a:latin typeface="Publico"/>
            </a:endParaRPr>
          </a:p>
          <a:p>
            <a:pPr marL="0" indent="0">
              <a:buNone/>
            </a:pPr>
            <a:endParaRPr lang="en-US" sz="2000" dirty="0">
              <a:latin typeface="Publico"/>
            </a:endParaRPr>
          </a:p>
          <a:p>
            <a:r>
              <a:rPr lang="en-US" sz="2000" b="1" dirty="0">
                <a:latin typeface="Publico"/>
              </a:rPr>
              <a:t>Ask Karla.org </a:t>
            </a:r>
            <a:r>
              <a:rPr lang="en-US" sz="2000" dirty="0">
                <a:latin typeface="Publico"/>
              </a:rPr>
              <a:t>is a free and secure legal advice website run by the Montana Legal Services Association that offers low-income Montanans the opportunity to ask a simple civil legal question by email and receive an email advice reply from an attorney. </a:t>
            </a:r>
            <a:r>
              <a:rPr lang="en-US" sz="2000" i="1" u="sng" dirty="0">
                <a:latin typeface="Publico"/>
                <a:hlinkClick r:id="rId3"/>
              </a:rPr>
              <a:t>https://askkarla.org/</a:t>
            </a:r>
            <a:r>
              <a:rPr lang="en-US" sz="2000" dirty="0">
                <a:latin typeface="Publico"/>
              </a:rPr>
              <a:t> </a:t>
            </a:r>
          </a:p>
          <a:p>
            <a:pPr marL="0" indent="0">
              <a:buNone/>
            </a:pPr>
            <a:endParaRPr lang="en-US" sz="3100" dirty="0"/>
          </a:p>
        </p:txBody>
      </p:sp>
    </p:spTree>
    <p:extLst>
      <p:ext uri="{BB962C8B-B14F-4D97-AF65-F5344CB8AC3E}">
        <p14:creationId xmlns:p14="http://schemas.microsoft.com/office/powerpoint/2010/main" val="5201097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br>
              <a:rPr lang="en-US" b="1" dirty="0"/>
            </a:br>
            <a:br>
              <a:rPr lang="en-US" b="1" dirty="0"/>
            </a:br>
            <a:br>
              <a:rPr lang="en-US" b="1" dirty="0"/>
            </a:br>
            <a:br>
              <a:rPr lang="en-US" b="1" dirty="0"/>
            </a:br>
            <a:r>
              <a:rPr lang="en-US" b="1" dirty="0"/>
              <a:t>Where can I get legal help? (Cont.)</a:t>
            </a:r>
            <a:endParaRPr lang="en-US" dirty="0"/>
          </a:p>
        </p:txBody>
      </p:sp>
      <p:sp>
        <p:nvSpPr>
          <p:cNvPr id="4" name="Content Placeholder 3"/>
          <p:cNvSpPr>
            <a:spLocks noGrp="1"/>
          </p:cNvSpPr>
          <p:nvPr>
            <p:ph sz="quarter" idx="1"/>
          </p:nvPr>
        </p:nvSpPr>
        <p:spPr>
          <a:xfrm>
            <a:off x="316992" y="1371600"/>
            <a:ext cx="8503920" cy="5410200"/>
          </a:xfrm>
        </p:spPr>
        <p:txBody>
          <a:bodyPr>
            <a:normAutofit/>
          </a:bodyPr>
          <a:lstStyle/>
          <a:p>
            <a:pPr marL="0" indent="0">
              <a:buNone/>
            </a:pPr>
            <a:endParaRPr lang="en-US" dirty="0"/>
          </a:p>
          <a:p>
            <a:pPr marL="0" indent="0" algn="ctr">
              <a:buNone/>
            </a:pPr>
            <a:r>
              <a:rPr lang="en-US" sz="3100" dirty="0">
                <a:latin typeface="Publico"/>
              </a:rPr>
              <a:t>Also on the handout.</a:t>
            </a:r>
          </a:p>
          <a:p>
            <a:pPr marL="0" indent="0">
              <a:buNone/>
            </a:pPr>
            <a:endParaRPr lang="en-US" sz="1600" b="1" dirty="0">
              <a:latin typeface="Publico"/>
            </a:endParaRPr>
          </a:p>
          <a:p>
            <a:pPr fontAlgn="base"/>
            <a:r>
              <a:rPr lang="en-US" sz="2100" b="1" dirty="0">
                <a:latin typeface="Publico"/>
              </a:rPr>
              <a:t>The Montana Legal Services Developer </a:t>
            </a:r>
            <a:r>
              <a:rPr lang="en-US" sz="2100" dirty="0">
                <a:latin typeface="Publico"/>
              </a:rPr>
              <a:t>in the Office on Aging, provides elder law resources including legal referrals and basic help with legal documents or forms. Call (800) 332-2272 or visit </a:t>
            </a:r>
            <a:r>
              <a:rPr lang="en-US" sz="2100" dirty="0">
                <a:latin typeface="Publico"/>
                <a:hlinkClick r:id="rId2"/>
              </a:rPr>
              <a:t>www.dphhs.mt.gov/SLTC/aging/legalservicesdeveloper</a:t>
            </a:r>
            <a:r>
              <a:rPr lang="en-US" sz="2100" dirty="0">
                <a:latin typeface="Publico"/>
              </a:rPr>
              <a:t>.</a:t>
            </a:r>
          </a:p>
          <a:p>
            <a:pPr marL="0" indent="0" fontAlgn="base">
              <a:buNone/>
            </a:pPr>
            <a:endParaRPr lang="en-US" sz="2100" dirty="0">
              <a:latin typeface="Publico"/>
            </a:endParaRPr>
          </a:p>
          <a:p>
            <a:pPr fontAlgn="base"/>
            <a:r>
              <a:rPr lang="en-US" sz="2100" b="1" dirty="0">
                <a:latin typeface="Publico"/>
              </a:rPr>
              <a:t>The State Law Library of Montana </a:t>
            </a:r>
            <a:r>
              <a:rPr lang="en-US" sz="2100" dirty="0">
                <a:latin typeface="Publico"/>
              </a:rPr>
              <a:t>provides direction to general legal information, resources, and forms. See </a:t>
            </a:r>
            <a:r>
              <a:rPr lang="en-US" sz="2100" i="1" u="sng" dirty="0">
                <a:latin typeface="Publico"/>
                <a:hlinkClick r:id="rId3"/>
              </a:rPr>
              <a:t>www.courts.mt.gov/library</a:t>
            </a:r>
            <a:r>
              <a:rPr lang="en-US" sz="2100" dirty="0">
                <a:latin typeface="Publico"/>
              </a:rPr>
              <a:t> or call 406-444-3660.</a:t>
            </a:r>
          </a:p>
          <a:p>
            <a:pPr fontAlgn="base"/>
            <a:endParaRPr lang="en-US" sz="4300" dirty="0"/>
          </a:p>
        </p:txBody>
      </p:sp>
    </p:spTree>
    <p:extLst>
      <p:ext uri="{BB962C8B-B14F-4D97-AF65-F5344CB8AC3E}">
        <p14:creationId xmlns:p14="http://schemas.microsoft.com/office/powerpoint/2010/main" val="1767488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br>
              <a:rPr lang="en-US" b="1" dirty="0"/>
            </a:br>
            <a:br>
              <a:rPr lang="en-US" b="1" dirty="0"/>
            </a:br>
            <a:br>
              <a:rPr lang="en-US" b="1" dirty="0"/>
            </a:br>
            <a:br>
              <a:rPr lang="en-US" b="1" dirty="0"/>
            </a:br>
            <a:r>
              <a:rPr lang="en-US" b="1" dirty="0"/>
              <a:t>Where can I get legal help? (Cont.)</a:t>
            </a:r>
            <a:endParaRPr lang="en-US" dirty="0"/>
          </a:p>
        </p:txBody>
      </p:sp>
      <p:sp>
        <p:nvSpPr>
          <p:cNvPr id="4" name="Content Placeholder 3"/>
          <p:cNvSpPr>
            <a:spLocks noGrp="1"/>
          </p:cNvSpPr>
          <p:nvPr>
            <p:ph sz="quarter" idx="1"/>
          </p:nvPr>
        </p:nvSpPr>
        <p:spPr>
          <a:xfrm>
            <a:off x="316992" y="1371600"/>
            <a:ext cx="8503920" cy="5410200"/>
          </a:xfrm>
        </p:spPr>
        <p:txBody>
          <a:bodyPr>
            <a:normAutofit/>
          </a:bodyPr>
          <a:lstStyle/>
          <a:p>
            <a:pPr marL="0" indent="0">
              <a:buNone/>
            </a:pPr>
            <a:endParaRPr lang="en-US" dirty="0">
              <a:latin typeface="Publico"/>
            </a:endParaRPr>
          </a:p>
          <a:p>
            <a:pPr marL="0" indent="0" algn="ctr">
              <a:buNone/>
            </a:pPr>
            <a:r>
              <a:rPr lang="en-US" sz="1900" dirty="0">
                <a:latin typeface="Publico"/>
              </a:rPr>
              <a:t>Also on the handout.</a:t>
            </a:r>
          </a:p>
          <a:p>
            <a:pPr marL="0" indent="0">
              <a:buNone/>
            </a:pPr>
            <a:endParaRPr lang="en-US" sz="1000" b="1" dirty="0">
              <a:latin typeface="Publico"/>
            </a:endParaRPr>
          </a:p>
          <a:p>
            <a:pPr marL="0" indent="0">
              <a:buNone/>
            </a:pPr>
            <a:r>
              <a:rPr lang="en-US" sz="2000" b="1" dirty="0">
                <a:latin typeface="Publico"/>
              </a:rPr>
              <a:t>The Attorney Referral Service </a:t>
            </a:r>
            <a:r>
              <a:rPr lang="en-US" sz="2000" dirty="0">
                <a:latin typeface="Publico"/>
              </a:rPr>
              <a:t>assists callers by helping them determining the legal needs of their situation, and by providing information, resources and referrals. Call (406) 449-6577 or visit the Bar’s website at </a:t>
            </a:r>
            <a:r>
              <a:rPr lang="en-US" sz="2000" dirty="0">
                <a:latin typeface="Publico"/>
                <a:hlinkClick r:id="rId2"/>
              </a:rPr>
              <a:t>www.montanabar.org/</a:t>
            </a:r>
            <a:r>
              <a:rPr lang="en-US" sz="2000" dirty="0">
                <a:latin typeface="Publico"/>
              </a:rPr>
              <a:t>. Please note that not all attorneys may be listed with the referral service.</a:t>
            </a:r>
          </a:p>
          <a:p>
            <a:pPr marL="0" indent="0">
              <a:buNone/>
            </a:pPr>
            <a:endParaRPr lang="en-US" sz="2000" dirty="0">
              <a:latin typeface="Publico"/>
            </a:endParaRPr>
          </a:p>
          <a:p>
            <a:pPr marL="0" indent="0">
              <a:buNone/>
            </a:pPr>
            <a:r>
              <a:rPr lang="en-US" sz="2000" b="1" dirty="0">
                <a:latin typeface="Publico"/>
              </a:rPr>
              <a:t>The Internet</a:t>
            </a:r>
            <a:r>
              <a:rPr lang="en-US" sz="2000" dirty="0">
                <a:latin typeface="Publico"/>
              </a:rPr>
              <a:t>:  Most Montana attorneys provide information about their services online.  Using a search engine such as Google, you can often find names, telephone numbers, business hours, and information about attorneys’ practices by searching for a location, the type of issue you have, and the word “attorney” or “lawyer.” </a:t>
            </a:r>
          </a:p>
        </p:txBody>
      </p:sp>
    </p:spTree>
    <p:extLst>
      <p:ext uri="{BB962C8B-B14F-4D97-AF65-F5344CB8AC3E}">
        <p14:creationId xmlns:p14="http://schemas.microsoft.com/office/powerpoint/2010/main" val="24568667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to pick a Lawyer: </a:t>
            </a:r>
            <a:endParaRPr lang="en-US" dirty="0"/>
          </a:p>
        </p:txBody>
      </p:sp>
      <p:sp>
        <p:nvSpPr>
          <p:cNvPr id="3" name="Content Placeholder 2"/>
          <p:cNvSpPr>
            <a:spLocks noGrp="1"/>
          </p:cNvSpPr>
          <p:nvPr>
            <p:ph sz="quarter" idx="1"/>
          </p:nvPr>
        </p:nvSpPr>
        <p:spPr/>
        <p:txBody>
          <a:bodyPr>
            <a:normAutofit/>
          </a:bodyPr>
          <a:lstStyle/>
          <a:p>
            <a:pPr marL="0" indent="0" algn="ctr">
              <a:buNone/>
            </a:pPr>
            <a:r>
              <a:rPr lang="en-US" dirty="0">
                <a:latin typeface="Publico"/>
              </a:rPr>
              <a:t>Get started soon – you will need time!</a:t>
            </a:r>
          </a:p>
          <a:p>
            <a:pPr marL="0" indent="0" algn="ctr">
              <a:buNone/>
            </a:pPr>
            <a:endParaRPr lang="en-US" sz="1000" dirty="0">
              <a:latin typeface="Publico"/>
            </a:endParaRPr>
          </a:p>
          <a:p>
            <a:pPr lvl="0"/>
            <a:r>
              <a:rPr lang="en-US" dirty="0">
                <a:latin typeface="Publico"/>
              </a:rPr>
              <a:t>A lawyer may need time to get together facts and documents and time to prepare your case.</a:t>
            </a:r>
          </a:p>
          <a:p>
            <a:pPr marL="0" lvl="0" indent="0">
              <a:buNone/>
            </a:pPr>
            <a:endParaRPr lang="en-US" sz="1000" dirty="0">
              <a:latin typeface="Publico"/>
            </a:endParaRPr>
          </a:p>
          <a:p>
            <a:pPr lvl="0"/>
            <a:r>
              <a:rPr lang="en-US" dirty="0">
                <a:latin typeface="Publico"/>
              </a:rPr>
              <a:t>Some cases have time limits on when you can bring them to court or how long you have to reply.</a:t>
            </a:r>
          </a:p>
          <a:p>
            <a:pPr marL="0" lvl="0" indent="0">
              <a:buNone/>
            </a:pPr>
            <a:endParaRPr lang="en-US" sz="1000" dirty="0">
              <a:latin typeface="Publico"/>
            </a:endParaRPr>
          </a:p>
          <a:p>
            <a:pPr lvl="0"/>
            <a:r>
              <a:rPr lang="en-US" dirty="0">
                <a:latin typeface="Publico"/>
              </a:rPr>
              <a:t>Many issues get worse the longer you ignore them.</a:t>
            </a:r>
          </a:p>
          <a:p>
            <a:endParaRPr lang="en-US" dirty="0"/>
          </a:p>
        </p:txBody>
      </p:sp>
    </p:spTree>
    <p:extLst>
      <p:ext uri="{BB962C8B-B14F-4D97-AF65-F5344CB8AC3E}">
        <p14:creationId xmlns:p14="http://schemas.microsoft.com/office/powerpoint/2010/main" val="37914905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58952"/>
          </a:xfrm>
        </p:spPr>
        <p:txBody>
          <a:bodyPr>
            <a:normAutofit fontScale="90000"/>
          </a:bodyPr>
          <a:lstStyle/>
          <a:p>
            <a:r>
              <a:rPr lang="en-US" sz="3600" b="1" dirty="0"/>
              <a:t>What happens when you first talk to a lawyer?</a:t>
            </a:r>
            <a:endParaRPr lang="en-US" dirty="0"/>
          </a:p>
        </p:txBody>
      </p:sp>
      <p:sp>
        <p:nvSpPr>
          <p:cNvPr id="3" name="Content Placeholder 2"/>
          <p:cNvSpPr>
            <a:spLocks noGrp="1"/>
          </p:cNvSpPr>
          <p:nvPr>
            <p:ph sz="quarter" idx="1"/>
          </p:nvPr>
        </p:nvSpPr>
        <p:spPr/>
        <p:txBody>
          <a:bodyPr/>
          <a:lstStyle/>
          <a:p>
            <a:pPr marL="0" indent="0">
              <a:buNone/>
            </a:pPr>
            <a:endParaRPr lang="en-US" dirty="0">
              <a:latin typeface="Publico"/>
            </a:endParaRPr>
          </a:p>
          <a:p>
            <a:r>
              <a:rPr lang="en-US" dirty="0">
                <a:latin typeface="Publico"/>
              </a:rPr>
              <a:t>Can a lawyer solve your problem in an hour? Hardly ever!</a:t>
            </a:r>
          </a:p>
          <a:p>
            <a:pPr marL="0" indent="0">
              <a:buNone/>
            </a:pPr>
            <a:endParaRPr lang="en-US" dirty="0">
              <a:latin typeface="Publico"/>
            </a:endParaRPr>
          </a:p>
          <a:p>
            <a:r>
              <a:rPr lang="en-US" dirty="0">
                <a:latin typeface="Publico"/>
              </a:rPr>
              <a:t>It takes time for you to explain your situation, for the attorney to ask all the necessary questions, and for the attorney to consider and discuss your options. </a:t>
            </a:r>
          </a:p>
        </p:txBody>
      </p:sp>
    </p:spTree>
    <p:extLst>
      <p:ext uri="{BB962C8B-B14F-4D97-AF65-F5344CB8AC3E}">
        <p14:creationId xmlns:p14="http://schemas.microsoft.com/office/powerpoint/2010/main" val="6830799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Is What I Tell My Lawyer Confidential?</a:t>
            </a:r>
            <a:endParaRPr lang="en-US" dirty="0"/>
          </a:p>
        </p:txBody>
      </p:sp>
      <p:sp>
        <p:nvSpPr>
          <p:cNvPr id="3" name="Content Placeholder 2"/>
          <p:cNvSpPr>
            <a:spLocks noGrp="1"/>
          </p:cNvSpPr>
          <p:nvPr>
            <p:ph sz="quarter" idx="1"/>
          </p:nvPr>
        </p:nvSpPr>
        <p:spPr/>
        <p:txBody>
          <a:bodyPr>
            <a:normAutofit/>
          </a:bodyPr>
          <a:lstStyle/>
          <a:p>
            <a:r>
              <a:rPr lang="en-US" sz="2200" dirty="0">
                <a:latin typeface="Publico"/>
              </a:rPr>
              <a:t>Your attorney may not usually reveal anything you have said in confidence in the course of that relationship, unless you agree. </a:t>
            </a:r>
          </a:p>
          <a:p>
            <a:pPr marL="0" indent="0">
              <a:buNone/>
            </a:pPr>
            <a:endParaRPr lang="en-US" sz="2200" dirty="0">
              <a:latin typeface="Publico"/>
            </a:endParaRPr>
          </a:p>
          <a:p>
            <a:r>
              <a:rPr lang="en-US" sz="2200" dirty="0">
                <a:latin typeface="Publico"/>
              </a:rPr>
              <a:t>A client cannot ask a lawyer to violate the law, act unethically, take unreasonable or arbitrary positions against your lawyer's professional judgment, or do anything repugnant to your lawyer's own sense of honor and propriety.</a:t>
            </a:r>
          </a:p>
          <a:p>
            <a:pPr marL="0" indent="0">
              <a:buNone/>
            </a:pPr>
            <a:endParaRPr lang="en-US" sz="2200" dirty="0">
              <a:latin typeface="Publico"/>
            </a:endParaRPr>
          </a:p>
          <a:p>
            <a:r>
              <a:rPr lang="en-US" sz="2200" dirty="0">
                <a:latin typeface="Publico"/>
              </a:rPr>
              <a:t>A client also cannot demand that your lawyer endorse your political, economic, social, or moral views or activities.</a:t>
            </a:r>
          </a:p>
          <a:p>
            <a:endParaRPr lang="en-US" sz="2200" dirty="0">
              <a:latin typeface="Publico"/>
            </a:endParaRPr>
          </a:p>
          <a:p>
            <a:pPr marL="0" indent="0" algn="ctr">
              <a:buNone/>
            </a:pPr>
            <a:r>
              <a:rPr lang="en-US" sz="2200" dirty="0">
                <a:latin typeface="Publico"/>
                <a:hlinkClick r:id="rId2"/>
              </a:rPr>
              <a:t>https://www.montanabar.org/Public/Legal-Resources-FAQs</a:t>
            </a:r>
            <a:endParaRPr lang="en-US" sz="2200" dirty="0">
              <a:latin typeface="Publico"/>
            </a:endParaRPr>
          </a:p>
          <a:p>
            <a:pPr marL="0" indent="0" algn="ctr">
              <a:buNone/>
            </a:pPr>
            <a:endParaRPr lang="en-US" dirty="0"/>
          </a:p>
        </p:txBody>
      </p:sp>
    </p:spTree>
    <p:extLst>
      <p:ext uri="{BB962C8B-B14F-4D97-AF65-F5344CB8AC3E}">
        <p14:creationId xmlns:p14="http://schemas.microsoft.com/office/powerpoint/2010/main" val="23245005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Private Attorneys</a:t>
            </a:r>
          </a:p>
        </p:txBody>
      </p:sp>
      <p:sp>
        <p:nvSpPr>
          <p:cNvPr id="3" name="Content Placeholder 2"/>
          <p:cNvSpPr>
            <a:spLocks noGrp="1"/>
          </p:cNvSpPr>
          <p:nvPr>
            <p:ph sz="quarter" idx="1"/>
          </p:nvPr>
        </p:nvSpPr>
        <p:spPr/>
        <p:txBody>
          <a:bodyPr>
            <a:noAutofit/>
          </a:bodyPr>
          <a:lstStyle/>
          <a:p>
            <a:pPr marL="0" indent="0">
              <a:buNone/>
            </a:pPr>
            <a:r>
              <a:rPr lang="en-US" sz="1600" dirty="0">
                <a:latin typeface="Publico"/>
              </a:rPr>
              <a:t>The Rules of Professional Conduct govern the conduct of lawyers. They provide guidelines for setting legal fees. These include:</a:t>
            </a:r>
          </a:p>
          <a:p>
            <a:pPr marL="0" indent="0">
              <a:buNone/>
            </a:pPr>
            <a:endParaRPr lang="en-US" sz="1600" dirty="0">
              <a:latin typeface="Publico"/>
            </a:endParaRPr>
          </a:p>
          <a:p>
            <a:r>
              <a:rPr lang="en-US" sz="1600" dirty="0">
                <a:latin typeface="Publico"/>
              </a:rPr>
              <a:t>The time and effort involved</a:t>
            </a:r>
          </a:p>
          <a:p>
            <a:r>
              <a:rPr lang="en-US" sz="1600" dirty="0">
                <a:latin typeface="Publico"/>
              </a:rPr>
              <a:t>Difficulty of the case and the skill needed to conduct it</a:t>
            </a:r>
          </a:p>
          <a:p>
            <a:r>
              <a:rPr lang="en-US" sz="1600" dirty="0">
                <a:latin typeface="Publico"/>
              </a:rPr>
              <a:t>Results obtained for the client</a:t>
            </a:r>
          </a:p>
          <a:p>
            <a:r>
              <a:rPr lang="en-US" sz="1600" dirty="0">
                <a:latin typeface="Publico"/>
              </a:rPr>
              <a:t>Whether or not the matter is contingent on recovery</a:t>
            </a:r>
          </a:p>
          <a:p>
            <a:r>
              <a:rPr lang="en-US" sz="1600" dirty="0">
                <a:latin typeface="Publico"/>
              </a:rPr>
              <a:t>Customary charges of other lawyers for similar services</a:t>
            </a:r>
          </a:p>
          <a:p>
            <a:r>
              <a:rPr lang="en-US" sz="1600" dirty="0">
                <a:latin typeface="Publico"/>
              </a:rPr>
              <a:t>How frequently the client works with the attorney</a:t>
            </a:r>
          </a:p>
          <a:p>
            <a:pPr marL="0" indent="0">
              <a:buNone/>
            </a:pPr>
            <a:endParaRPr lang="en-US" sz="1600" dirty="0">
              <a:latin typeface="Publico"/>
            </a:endParaRPr>
          </a:p>
          <a:p>
            <a:pPr marL="0" indent="0">
              <a:buNone/>
            </a:pPr>
            <a:r>
              <a:rPr lang="en-US" sz="1600" dirty="0">
                <a:latin typeface="Publico"/>
              </a:rPr>
              <a:t>The Rules of Professional Conduct also point out to lawyers that the legal profession is a branch of the administration of justice, and not merely a money-making trade.</a:t>
            </a:r>
          </a:p>
          <a:p>
            <a:pPr marL="0" indent="0">
              <a:buNone/>
            </a:pPr>
            <a:endParaRPr lang="en-US" sz="1600" dirty="0">
              <a:latin typeface="Publico"/>
            </a:endParaRPr>
          </a:p>
          <a:p>
            <a:pPr marL="0" indent="0">
              <a:buNone/>
            </a:pPr>
            <a:r>
              <a:rPr lang="en-US" sz="1600" dirty="0">
                <a:latin typeface="Publico"/>
              </a:rPr>
              <a:t>In certain types of cases the court may impose a statute or award attorney fees and costs when one party is successful. </a:t>
            </a:r>
            <a:endParaRPr lang="en-US" sz="1600" dirty="0">
              <a:latin typeface="Publico"/>
              <a:hlinkClick r:id="rId2"/>
            </a:endParaRPr>
          </a:p>
          <a:p>
            <a:pPr marL="0" indent="0" algn="ctr">
              <a:buNone/>
            </a:pPr>
            <a:r>
              <a:rPr lang="en-US" sz="1600" dirty="0">
                <a:latin typeface="Publico"/>
                <a:hlinkClick r:id="rId2"/>
              </a:rPr>
              <a:t>www.montanabar.org/</a:t>
            </a:r>
            <a:r>
              <a:rPr lang="en-US" sz="1600" dirty="0">
                <a:latin typeface="Publico"/>
              </a:rPr>
              <a:t>.</a:t>
            </a:r>
          </a:p>
        </p:txBody>
      </p:sp>
    </p:spTree>
    <p:extLst>
      <p:ext uri="{BB962C8B-B14F-4D97-AF65-F5344CB8AC3E}">
        <p14:creationId xmlns:p14="http://schemas.microsoft.com/office/powerpoint/2010/main" val="10083763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Limited Scope Representation:</a:t>
            </a:r>
            <a:endParaRPr lang="en-US" dirty="0"/>
          </a:p>
        </p:txBody>
      </p:sp>
      <p:sp>
        <p:nvSpPr>
          <p:cNvPr id="3" name="Content Placeholder 2"/>
          <p:cNvSpPr>
            <a:spLocks noGrp="1"/>
          </p:cNvSpPr>
          <p:nvPr>
            <p:ph sz="quarter" idx="1"/>
          </p:nvPr>
        </p:nvSpPr>
        <p:spPr>
          <a:xfrm>
            <a:off x="301752" y="1527048"/>
            <a:ext cx="8503920" cy="4797552"/>
          </a:xfrm>
        </p:spPr>
        <p:txBody>
          <a:bodyPr>
            <a:normAutofit lnSpcReduction="10000"/>
          </a:bodyPr>
          <a:lstStyle/>
          <a:p>
            <a:r>
              <a:rPr lang="en-US" sz="2400" dirty="0">
                <a:latin typeface="Publico"/>
              </a:rPr>
              <a:t>Limited scope legal assistance is when a lawyer handles only some parts of your case, and you handle the rest. </a:t>
            </a:r>
          </a:p>
          <a:p>
            <a:pPr marL="0" indent="0">
              <a:buNone/>
            </a:pPr>
            <a:endParaRPr lang="en-US" sz="2400" dirty="0">
              <a:latin typeface="Publico"/>
            </a:endParaRPr>
          </a:p>
          <a:p>
            <a:r>
              <a:rPr lang="en-US" sz="2400" dirty="0">
                <a:latin typeface="Publico"/>
              </a:rPr>
              <a:t>Limited scope legal assistance may cost you less money. </a:t>
            </a:r>
          </a:p>
          <a:p>
            <a:pPr marL="0" indent="0">
              <a:buNone/>
            </a:pPr>
            <a:endParaRPr lang="en-US" sz="2400" dirty="0">
              <a:latin typeface="Publico"/>
            </a:endParaRPr>
          </a:p>
          <a:p>
            <a:r>
              <a:rPr lang="en-US" sz="2400" dirty="0">
                <a:latin typeface="Publico"/>
              </a:rPr>
              <a:t>Lawyers are required to give you an agreement in writing. The agreement should say what the lawyer will do for you and how much it will cost you.</a:t>
            </a:r>
          </a:p>
          <a:p>
            <a:pPr marL="0" indent="0">
              <a:buNone/>
            </a:pPr>
            <a:endParaRPr lang="en-US" sz="2400" dirty="0">
              <a:latin typeface="Publico"/>
            </a:endParaRPr>
          </a:p>
          <a:p>
            <a:r>
              <a:rPr lang="en-US" sz="2400" dirty="0">
                <a:latin typeface="Publico"/>
              </a:rPr>
              <a:t>You have the right to know exactly what you are paying for. You have the right to discuss and bargain the proposed fee.</a:t>
            </a:r>
          </a:p>
          <a:p>
            <a:pPr marL="0" indent="0" algn="ctr">
              <a:buNone/>
            </a:pPr>
            <a:r>
              <a:rPr lang="en-US" sz="2400" dirty="0">
                <a:latin typeface="Publico"/>
                <a:hlinkClick r:id="rId2"/>
              </a:rPr>
              <a:t>www.montanabar.org/</a:t>
            </a:r>
            <a:endParaRPr lang="en-US" sz="2400" dirty="0">
              <a:latin typeface="Publico"/>
            </a:endParaRPr>
          </a:p>
        </p:txBody>
      </p:sp>
    </p:spTree>
    <p:extLst>
      <p:ext uri="{BB962C8B-B14F-4D97-AF65-F5344CB8AC3E}">
        <p14:creationId xmlns:p14="http://schemas.microsoft.com/office/powerpoint/2010/main" val="11773461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3" name="Content Placeholder 2"/>
          <p:cNvSpPr>
            <a:spLocks noGrp="1"/>
          </p:cNvSpPr>
          <p:nvPr>
            <p:ph sz="quarter" idx="1"/>
          </p:nvPr>
        </p:nvSpPr>
        <p:spPr>
          <a:xfrm>
            <a:off x="457200" y="1371600"/>
            <a:ext cx="8229600" cy="4754563"/>
          </a:xfrm>
        </p:spPr>
        <p:style>
          <a:lnRef idx="2">
            <a:schemeClr val="dk1"/>
          </a:lnRef>
          <a:fillRef idx="1">
            <a:schemeClr val="lt1"/>
          </a:fillRef>
          <a:effectRef idx="0">
            <a:schemeClr val="dk1"/>
          </a:effectRef>
          <a:fontRef idx="minor">
            <a:schemeClr val="dk1"/>
          </a:fontRef>
        </p:style>
        <p:txBody>
          <a:bodyPr>
            <a:normAutofit/>
          </a:bodyPr>
          <a:lstStyle/>
          <a:p>
            <a:r>
              <a:rPr lang="en-US" sz="2400" dirty="0">
                <a:latin typeface="Publico"/>
              </a:rPr>
              <a:t>Attorney(s)/Librarian</a:t>
            </a:r>
          </a:p>
          <a:p>
            <a:r>
              <a:rPr lang="en-US" sz="2400" dirty="0">
                <a:latin typeface="Publico"/>
              </a:rPr>
              <a:t>Why is a Lawyer in Your Local Library?  To talk about:</a:t>
            </a:r>
          </a:p>
          <a:p>
            <a:pPr lvl="1"/>
            <a:r>
              <a:rPr lang="en-US" sz="2400" dirty="0">
                <a:latin typeface="Publico"/>
              </a:rPr>
              <a:t>[OPTIONAL: Law Day 2022: Toward a More Perfect Union: The Constitution in Times of Change.</a:t>
            </a:r>
          </a:p>
          <a:p>
            <a:pPr lvl="1"/>
            <a:r>
              <a:rPr lang="en-US" sz="2400" dirty="0">
                <a:latin typeface="Publico"/>
              </a:rPr>
              <a:t>Access to Justice and why it is important to our communities. </a:t>
            </a:r>
          </a:p>
          <a:p>
            <a:pPr lvl="1"/>
            <a:r>
              <a:rPr lang="en-US" sz="2400" dirty="0">
                <a:latin typeface="Publico"/>
              </a:rPr>
              <a:t>Legal resources that may be available to you in your community and in Montana. </a:t>
            </a:r>
          </a:p>
          <a:p>
            <a:pPr lvl="1"/>
            <a:r>
              <a:rPr lang="en-US" sz="2400" dirty="0">
                <a:latin typeface="Publico"/>
              </a:rPr>
              <a:t>How to find and choose a lawyer when you have a legal problem. </a:t>
            </a:r>
          </a:p>
        </p:txBody>
      </p:sp>
    </p:spTree>
    <p:extLst>
      <p:ext uri="{BB962C8B-B14F-4D97-AF65-F5344CB8AC3E}">
        <p14:creationId xmlns:p14="http://schemas.microsoft.com/office/powerpoint/2010/main" val="30637903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Q&amp;A</a:t>
            </a:r>
          </a:p>
        </p:txBody>
      </p:sp>
      <p:sp>
        <p:nvSpPr>
          <p:cNvPr id="3" name="Content Placeholder 2"/>
          <p:cNvSpPr>
            <a:spLocks noGrp="1"/>
          </p:cNvSpPr>
          <p:nvPr>
            <p:ph sz="quarter" idx="1"/>
          </p:nvPr>
        </p:nvSpPr>
        <p:spPr/>
        <p:txBody>
          <a:bodyPr>
            <a:normAutofit/>
          </a:bodyPr>
          <a:lstStyle/>
          <a:p>
            <a:r>
              <a:rPr lang="en-US" sz="2400" dirty="0">
                <a:latin typeface="Publico"/>
              </a:rPr>
              <a:t>Please remember that I cannot give individualized legal advice to anyone during this question and answer session, but I will be able to answer general questions about legal issues, procedures and resources.</a:t>
            </a:r>
          </a:p>
          <a:p>
            <a:pPr marL="0" indent="0">
              <a:buNone/>
            </a:pPr>
            <a:endParaRPr lang="en-US" sz="2400" dirty="0">
              <a:latin typeface="Publico"/>
            </a:endParaRPr>
          </a:p>
          <a:p>
            <a:r>
              <a:rPr lang="en-US" sz="2400" dirty="0">
                <a:latin typeface="Publico"/>
              </a:rPr>
              <a:t>Please do not share personal information. No individualized legal advice will be provided.  </a:t>
            </a:r>
          </a:p>
          <a:p>
            <a:pPr marL="0" indent="0">
              <a:buNone/>
            </a:pPr>
            <a:endParaRPr lang="en-US" sz="2800" dirty="0"/>
          </a:p>
          <a:p>
            <a:endParaRPr lang="en-US" dirty="0"/>
          </a:p>
        </p:txBody>
      </p:sp>
    </p:spTree>
    <p:extLst>
      <p:ext uri="{BB962C8B-B14F-4D97-AF65-F5344CB8AC3E}">
        <p14:creationId xmlns:p14="http://schemas.microsoft.com/office/powerpoint/2010/main" val="20418330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sz="quarter" idx="1"/>
          </p:nvPr>
        </p:nvSpPr>
        <p:spPr/>
        <p:txBody>
          <a:bodyPr>
            <a:normAutofit/>
          </a:bodyPr>
          <a:lstStyle/>
          <a:p>
            <a:pPr marL="0" indent="0" algn="ctr">
              <a:buNone/>
            </a:pPr>
            <a:endParaRPr lang="en-US" sz="4000" dirty="0"/>
          </a:p>
          <a:p>
            <a:pPr marL="0" indent="0" algn="ctr">
              <a:buNone/>
            </a:pPr>
            <a:r>
              <a:rPr lang="en-US" sz="2800" dirty="0">
                <a:latin typeface="Publico"/>
              </a:rPr>
              <a:t>Please complete an evaluation form.</a:t>
            </a:r>
          </a:p>
          <a:p>
            <a:pPr marL="0" indent="0" algn="ctr">
              <a:buNone/>
            </a:pPr>
            <a:r>
              <a:rPr lang="en-US" sz="2800" dirty="0">
                <a:latin typeface="Publico"/>
              </a:rPr>
              <a:t>Return the form to the Library. </a:t>
            </a:r>
          </a:p>
        </p:txBody>
      </p:sp>
    </p:spTree>
    <p:extLst>
      <p:ext uri="{BB962C8B-B14F-4D97-AF65-F5344CB8AC3E}">
        <p14:creationId xmlns:p14="http://schemas.microsoft.com/office/powerpoint/2010/main" val="32184807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information?</a:t>
            </a:r>
          </a:p>
        </p:txBody>
      </p:sp>
      <p:sp>
        <p:nvSpPr>
          <p:cNvPr id="3" name="Content Placeholder 2"/>
          <p:cNvSpPr>
            <a:spLocks noGrp="1"/>
          </p:cNvSpPr>
          <p:nvPr>
            <p:ph sz="quarter" idx="1"/>
          </p:nvPr>
        </p:nvSpPr>
        <p:spPr/>
        <p:txBody>
          <a:bodyPr/>
          <a:lstStyle/>
          <a:p>
            <a:pPr marL="0" indent="0">
              <a:buNone/>
            </a:pPr>
            <a:endParaRPr lang="en-US" dirty="0">
              <a:latin typeface="Publico"/>
            </a:endParaRPr>
          </a:p>
          <a:p>
            <a:pPr marL="0" indent="0">
              <a:buNone/>
            </a:pPr>
            <a:endParaRPr lang="en-US" dirty="0">
              <a:latin typeface="Publico"/>
            </a:endParaRPr>
          </a:p>
          <a:p>
            <a:pPr marL="0" indent="0">
              <a:buNone/>
            </a:pPr>
            <a:r>
              <a:rPr lang="en-US" dirty="0">
                <a:latin typeface="Publico"/>
              </a:rPr>
              <a:t>Check with your Library for information on finding legal resources in your community!</a:t>
            </a:r>
          </a:p>
          <a:p>
            <a:pPr marL="0" indent="0">
              <a:buNone/>
            </a:pPr>
            <a:endParaRPr lang="en-US" dirty="0"/>
          </a:p>
        </p:txBody>
      </p:sp>
    </p:spTree>
    <p:extLst>
      <p:ext uri="{BB962C8B-B14F-4D97-AF65-F5344CB8AC3E}">
        <p14:creationId xmlns:p14="http://schemas.microsoft.com/office/powerpoint/2010/main" val="310609691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What is Law Day?</a:t>
            </a:r>
          </a:p>
        </p:txBody>
      </p:sp>
      <p:sp>
        <p:nvSpPr>
          <p:cNvPr id="3" name="Content Placeholder 2"/>
          <p:cNvSpPr>
            <a:spLocks noGrp="1"/>
          </p:cNvSpPr>
          <p:nvPr>
            <p:ph sz="quarter" idx="1"/>
          </p:nvPr>
        </p:nvSpPr>
        <p:spPr>
          <a:xfrm>
            <a:off x="301752" y="1527048"/>
            <a:ext cx="8503920" cy="4797552"/>
          </a:xfrm>
        </p:spPr>
        <p:txBody>
          <a:bodyPr>
            <a:normAutofit/>
          </a:bodyPr>
          <a:lstStyle/>
          <a:p>
            <a:r>
              <a:rPr lang="en-US" sz="2400" dirty="0">
                <a:latin typeface="Publico"/>
              </a:rPr>
              <a:t>President Eisenhower first established Law Day in 1958, to commemorate the national dedication to the principles of government under law.  </a:t>
            </a:r>
          </a:p>
          <a:p>
            <a:endParaRPr lang="en-US" sz="2400" dirty="0">
              <a:latin typeface="Publico"/>
            </a:endParaRPr>
          </a:p>
          <a:p>
            <a:r>
              <a:rPr lang="en-US" sz="2400" dirty="0">
                <a:latin typeface="Publico"/>
              </a:rPr>
              <a:t>Law Day celebrates the role of law in our society and serves to cultivate a deeper understanding of the legal profession. </a:t>
            </a:r>
          </a:p>
          <a:p>
            <a:pPr marL="0" indent="0">
              <a:buNone/>
            </a:pPr>
            <a:endParaRPr lang="en-US" sz="2400" dirty="0">
              <a:latin typeface="Publico"/>
            </a:endParaRPr>
          </a:p>
          <a:p>
            <a:r>
              <a:rPr lang="en-US" sz="2400" dirty="0">
                <a:latin typeface="Publico"/>
              </a:rPr>
              <a:t>May 1 is the official date for Law Day, but many celebrations take place the week(s) before or after that date. </a:t>
            </a:r>
          </a:p>
        </p:txBody>
      </p:sp>
    </p:spTree>
    <p:extLst>
      <p:ext uri="{BB962C8B-B14F-4D97-AF65-F5344CB8AC3E}">
        <p14:creationId xmlns:p14="http://schemas.microsoft.com/office/powerpoint/2010/main" val="415222220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05AA7304-4367-4E63-A0E3-69B4F1807C31}"/>
              </a:ext>
            </a:extLst>
          </p:cNvPr>
          <p:cNvSpPr>
            <a:spLocks noGrp="1"/>
          </p:cNvSpPr>
          <p:nvPr>
            <p:ph type="subTitle" idx="1"/>
          </p:nvPr>
        </p:nvSpPr>
        <p:spPr>
          <a:xfrm>
            <a:off x="342900" y="2819400"/>
            <a:ext cx="8458200" cy="3048000"/>
          </a:xfrm>
        </p:spPr>
        <p:txBody>
          <a:bodyPr>
            <a:noAutofit/>
          </a:bodyPr>
          <a:lstStyle/>
          <a:p>
            <a:r>
              <a:rPr lang="en-US" sz="1400" b="0" dirty="0">
                <a:solidFill>
                  <a:schemeClr val="tx1"/>
                </a:solidFill>
                <a:highlight>
                  <a:srgbClr val="FFFF00"/>
                </a:highlight>
              </a:rPr>
              <a:t>[OPTIONAL: attorneys may CHANGE OR add Law Day 2022 content.  The aba provides free planning guides and content at </a:t>
            </a:r>
            <a:r>
              <a:rPr lang="en-US" sz="1400" b="0" dirty="0">
                <a:solidFill>
                  <a:schemeClr val="tx1"/>
                </a:solidFill>
                <a:highlight>
                  <a:srgbClr val="FFFF00"/>
                </a:highlight>
                <a:hlinkClick r:id="rId2"/>
              </a:rPr>
              <a:t>www.americanbar.org/groups/public_education/law-day/</a:t>
            </a:r>
            <a:r>
              <a:rPr lang="en-US" sz="1400" b="0" dirty="0">
                <a:solidFill>
                  <a:schemeClr val="tx1"/>
                </a:solidFill>
                <a:highlight>
                  <a:srgbClr val="FFFF00"/>
                </a:highlight>
              </a:rPr>
              <a:t>.]</a:t>
            </a:r>
            <a:endParaRPr lang="en-US" sz="1400" b="0" dirty="0">
              <a:highlight>
                <a:srgbClr val="FFFF00"/>
              </a:highlight>
            </a:endParaRPr>
          </a:p>
          <a:p>
            <a:r>
              <a:rPr lang="en-US" sz="2800" cap="none" dirty="0">
                <a:latin typeface="Publico"/>
              </a:rPr>
              <a:t>Each year, a law day theme is selected to spotlight an aspect of law and its impact on our daily lives.</a:t>
            </a:r>
            <a:endParaRPr lang="en-US" sz="2800" dirty="0">
              <a:latin typeface="Publico"/>
            </a:endParaRPr>
          </a:p>
        </p:txBody>
      </p:sp>
      <p:sp>
        <p:nvSpPr>
          <p:cNvPr id="3" name="Title 2">
            <a:extLst>
              <a:ext uri="{FF2B5EF4-FFF2-40B4-BE49-F238E27FC236}">
                <a16:creationId xmlns:a16="http://schemas.microsoft.com/office/drawing/2014/main" id="{78437FAB-DEC8-4AA6-9C74-58E1B35D6A9B}"/>
              </a:ext>
            </a:extLst>
          </p:cNvPr>
          <p:cNvSpPr>
            <a:spLocks noGrp="1"/>
          </p:cNvSpPr>
          <p:nvPr>
            <p:ph type="ctrTitle"/>
          </p:nvPr>
        </p:nvSpPr>
        <p:spPr>
          <a:xfrm>
            <a:off x="685800" y="381000"/>
            <a:ext cx="7772400" cy="1295400"/>
          </a:xfrm>
        </p:spPr>
        <p:txBody>
          <a:bodyPr>
            <a:normAutofit/>
          </a:bodyPr>
          <a:lstStyle/>
          <a:p>
            <a:r>
              <a:rPr lang="en-US" dirty="0"/>
              <a:t>Law Day 2022</a:t>
            </a:r>
            <a:br>
              <a:rPr lang="en-US" dirty="0"/>
            </a:br>
            <a:endParaRPr lang="en-US" sz="1800" dirty="0"/>
          </a:p>
        </p:txBody>
      </p:sp>
    </p:spTree>
    <p:extLst>
      <p:ext uri="{BB962C8B-B14F-4D97-AF65-F5344CB8AC3E}">
        <p14:creationId xmlns:p14="http://schemas.microsoft.com/office/powerpoint/2010/main" val="38016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AAD176-40F7-4ACB-9B02-AA1CCFD5F6FE}"/>
              </a:ext>
            </a:extLst>
          </p:cNvPr>
          <p:cNvSpPr/>
          <p:nvPr/>
        </p:nvSpPr>
        <p:spPr>
          <a:xfrm>
            <a:off x="609600" y="533401"/>
            <a:ext cx="7543800" cy="2677656"/>
          </a:xfrm>
          <a:prstGeom prst="rect">
            <a:avLst/>
          </a:prstGeom>
        </p:spPr>
        <p:txBody>
          <a:bodyPr wrap="square">
            <a:spAutoFit/>
          </a:bodyPr>
          <a:lstStyle/>
          <a:p>
            <a:pPr algn="ctr"/>
            <a:r>
              <a:rPr lang="en-US" sz="2400" i="1" dirty="0">
                <a:solidFill>
                  <a:srgbClr val="000000"/>
                </a:solidFill>
                <a:latin typeface="+mj-lt"/>
              </a:rPr>
              <a:t> </a:t>
            </a:r>
          </a:p>
          <a:p>
            <a:pPr algn="ctr"/>
            <a:endParaRPr lang="en-US" i="1" dirty="0">
              <a:solidFill>
                <a:srgbClr val="000000"/>
              </a:solidFill>
              <a:latin typeface="+mj-lt"/>
            </a:endParaRPr>
          </a:p>
          <a:p>
            <a:pPr algn="ctr"/>
            <a:endParaRPr lang="en-US" i="1" dirty="0">
              <a:solidFill>
                <a:srgbClr val="000000"/>
              </a:solidFill>
              <a:latin typeface="+mj-lt"/>
            </a:endParaRPr>
          </a:p>
          <a:p>
            <a:pPr algn="ctr"/>
            <a:endParaRPr lang="en-US" i="1" dirty="0">
              <a:solidFill>
                <a:srgbClr val="000000"/>
              </a:solidFill>
              <a:latin typeface="+mj-lt"/>
            </a:endParaRPr>
          </a:p>
          <a:p>
            <a:pPr algn="ctr"/>
            <a:endParaRPr lang="en-US" i="1" dirty="0">
              <a:solidFill>
                <a:srgbClr val="000000"/>
              </a:solidFill>
              <a:latin typeface="+mj-lt"/>
            </a:endParaRPr>
          </a:p>
          <a:p>
            <a:pPr algn="ctr"/>
            <a:endParaRPr lang="en-US" i="1" dirty="0">
              <a:solidFill>
                <a:srgbClr val="000000"/>
              </a:solidFill>
              <a:latin typeface="+mj-lt"/>
            </a:endParaRPr>
          </a:p>
          <a:p>
            <a:pPr algn="ctr"/>
            <a:endParaRPr lang="en-US" i="1" dirty="0">
              <a:solidFill>
                <a:srgbClr val="000000"/>
              </a:solidFill>
              <a:latin typeface="+mj-lt"/>
            </a:endParaRPr>
          </a:p>
          <a:p>
            <a:pPr algn="ctr"/>
            <a:endParaRPr lang="en-US" i="1" dirty="0">
              <a:solidFill>
                <a:srgbClr val="000000"/>
              </a:solidFill>
              <a:latin typeface="+mj-lt"/>
            </a:endParaRPr>
          </a:p>
          <a:p>
            <a:pPr algn="ctr"/>
            <a:endParaRPr lang="en-US" i="1" dirty="0">
              <a:solidFill>
                <a:srgbClr val="000000"/>
              </a:solidFill>
              <a:latin typeface="+mj-lt"/>
            </a:endParaRPr>
          </a:p>
        </p:txBody>
      </p:sp>
      <p:pic>
        <p:nvPicPr>
          <p:cNvPr id="5" name="Picture 4" descr="Text&#10;&#10;Description automatically generated">
            <a:extLst>
              <a:ext uri="{FF2B5EF4-FFF2-40B4-BE49-F238E27FC236}">
                <a16:creationId xmlns:a16="http://schemas.microsoft.com/office/drawing/2014/main" id="{17EEFC08-0FAC-4349-A170-5706A5B480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98" y="914399"/>
            <a:ext cx="9011901" cy="4803343"/>
          </a:xfrm>
          <a:prstGeom prst="rect">
            <a:avLst/>
          </a:prstGeom>
        </p:spPr>
      </p:pic>
    </p:spTree>
    <p:extLst>
      <p:ext uri="{BB962C8B-B14F-4D97-AF65-F5344CB8AC3E}">
        <p14:creationId xmlns:p14="http://schemas.microsoft.com/office/powerpoint/2010/main" val="1962185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909A-3FDE-4DBF-A800-04B9E8C8ABB9}"/>
              </a:ext>
            </a:extLst>
          </p:cNvPr>
          <p:cNvSpPr>
            <a:spLocks noGrp="1"/>
          </p:cNvSpPr>
          <p:nvPr>
            <p:ph type="title"/>
          </p:nvPr>
        </p:nvSpPr>
        <p:spPr>
          <a:xfrm>
            <a:off x="301752" y="228600"/>
            <a:ext cx="8534400" cy="533400"/>
          </a:xfrm>
        </p:spPr>
        <p:txBody>
          <a:bodyPr>
            <a:normAutofit fontScale="90000"/>
          </a:bodyPr>
          <a:lstStyle/>
          <a:p>
            <a:r>
              <a:rPr lang="en-US" dirty="0"/>
              <a:t>US Constitution</a:t>
            </a:r>
          </a:p>
        </p:txBody>
      </p:sp>
      <p:sp>
        <p:nvSpPr>
          <p:cNvPr id="3" name="Rectangle 2">
            <a:extLst>
              <a:ext uri="{FF2B5EF4-FFF2-40B4-BE49-F238E27FC236}">
                <a16:creationId xmlns:a16="http://schemas.microsoft.com/office/drawing/2014/main" id="{83B8CFD3-3FA3-49F8-992B-E523E2681BB8}"/>
              </a:ext>
            </a:extLst>
          </p:cNvPr>
          <p:cNvSpPr/>
          <p:nvPr/>
        </p:nvSpPr>
        <p:spPr>
          <a:xfrm>
            <a:off x="457200" y="1447800"/>
            <a:ext cx="8004048" cy="4093428"/>
          </a:xfrm>
          <a:prstGeom prst="rect">
            <a:avLst/>
          </a:prstGeom>
        </p:spPr>
        <p:txBody>
          <a:bodyPr wrap="square">
            <a:spAutoFit/>
          </a:bodyPr>
          <a:lstStyle/>
          <a:p>
            <a:endParaRPr lang="en-US" sz="2000" dirty="0">
              <a:solidFill>
                <a:srgbClr val="000000"/>
              </a:solidFill>
              <a:latin typeface="Publico"/>
            </a:endParaRPr>
          </a:p>
          <a:p>
            <a:pPr marL="342900" indent="-342900">
              <a:buFont typeface="Wingdings" panose="05000000000000000000" pitchFamily="2" charset="2"/>
              <a:buChar char="Ø"/>
            </a:pPr>
            <a:r>
              <a:rPr lang="en-US" sz="2000" b="0" i="0" dirty="0">
                <a:solidFill>
                  <a:srgbClr val="000000"/>
                </a:solidFill>
                <a:effectLst/>
                <a:latin typeface="Publico"/>
              </a:rPr>
              <a:t>The US Constitution is a dynamic document.  It outlines a blueprint for government, delegates power, articulates rights, and offers mechanisms for change. </a:t>
            </a:r>
          </a:p>
          <a:p>
            <a:pPr marL="342900" indent="-342900">
              <a:buFont typeface="Wingdings" panose="05000000000000000000" pitchFamily="2" charset="2"/>
              <a:buChar char="Ø"/>
            </a:pPr>
            <a:endParaRPr lang="en-US" sz="2000" b="0" i="0" dirty="0">
              <a:solidFill>
                <a:srgbClr val="000000"/>
              </a:solidFill>
              <a:effectLst/>
              <a:latin typeface="Publico"/>
            </a:endParaRPr>
          </a:p>
          <a:p>
            <a:pPr marL="342900" indent="-342900">
              <a:buFont typeface="Wingdings" panose="05000000000000000000" pitchFamily="2" charset="2"/>
              <a:buChar char="Ø"/>
            </a:pPr>
            <a:r>
              <a:rPr lang="en-US" sz="2000" dirty="0">
                <a:solidFill>
                  <a:srgbClr val="000000"/>
                </a:solidFill>
                <a:latin typeface="Publico"/>
              </a:rPr>
              <a:t>The US Constitution</a:t>
            </a:r>
            <a:r>
              <a:rPr lang="en-US" sz="2000" b="0" i="0" dirty="0">
                <a:solidFill>
                  <a:srgbClr val="000000"/>
                </a:solidFill>
                <a:effectLst/>
                <a:latin typeface="Publico"/>
              </a:rPr>
              <a:t> is neither perfect, nor completely thorough, as our nation’s history makes clear. </a:t>
            </a:r>
          </a:p>
          <a:p>
            <a:endParaRPr lang="en-US" sz="2000" b="0" i="0" dirty="0">
              <a:solidFill>
                <a:srgbClr val="000000"/>
              </a:solidFill>
              <a:effectLst/>
              <a:latin typeface="Publico"/>
            </a:endParaRPr>
          </a:p>
          <a:p>
            <a:pPr marL="342900" indent="-342900">
              <a:buFont typeface="Wingdings" panose="05000000000000000000" pitchFamily="2" charset="2"/>
              <a:buChar char="Ø"/>
            </a:pPr>
            <a:r>
              <a:rPr lang="en-US" sz="2000" b="0" i="0" dirty="0">
                <a:solidFill>
                  <a:srgbClr val="000000"/>
                </a:solidFill>
                <a:effectLst/>
                <a:latin typeface="Publico"/>
              </a:rPr>
              <a:t>Legislation, court rulings, amendments, lawyers, and “we the people” have built upon those original words across generations to attempt to make the “more perfect Union” more real. </a:t>
            </a:r>
          </a:p>
          <a:p>
            <a:endParaRPr lang="en-US" sz="2000" u="none" strike="noStrike" dirty="0">
              <a:solidFill>
                <a:srgbClr val="000000"/>
              </a:solidFill>
              <a:latin typeface="Publico"/>
            </a:endParaRPr>
          </a:p>
          <a:p>
            <a:pPr algn="ctr"/>
            <a:r>
              <a:rPr lang="en-US" sz="2000" dirty="0">
                <a:solidFill>
                  <a:srgbClr val="000000"/>
                </a:solidFill>
                <a:latin typeface="+mj-lt"/>
                <a:hlinkClick r:id="rId2"/>
              </a:rPr>
              <a:t>https://www.americanbar.org/groups/public_education/law-day/</a:t>
            </a:r>
            <a:endParaRPr lang="en-US" sz="2000" b="0" i="0" u="none" strike="noStrike" dirty="0">
              <a:solidFill>
                <a:srgbClr val="000000"/>
              </a:solidFill>
              <a:effectLst/>
              <a:latin typeface="+mj-lt"/>
            </a:endParaRPr>
          </a:p>
        </p:txBody>
      </p:sp>
    </p:spTree>
    <p:extLst>
      <p:ext uri="{BB962C8B-B14F-4D97-AF65-F5344CB8AC3E}">
        <p14:creationId xmlns:p14="http://schemas.microsoft.com/office/powerpoint/2010/main" val="1152907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909A-3FDE-4DBF-A800-04B9E8C8ABB9}"/>
              </a:ext>
            </a:extLst>
          </p:cNvPr>
          <p:cNvSpPr>
            <a:spLocks noGrp="1"/>
          </p:cNvSpPr>
          <p:nvPr>
            <p:ph type="title"/>
          </p:nvPr>
        </p:nvSpPr>
        <p:spPr>
          <a:xfrm>
            <a:off x="301752" y="228600"/>
            <a:ext cx="8534400" cy="533400"/>
          </a:xfrm>
        </p:spPr>
        <p:txBody>
          <a:bodyPr>
            <a:normAutofit fontScale="90000"/>
          </a:bodyPr>
          <a:lstStyle/>
          <a:p>
            <a:r>
              <a:rPr lang="en-US" dirty="0"/>
              <a:t>US Constitution</a:t>
            </a:r>
          </a:p>
        </p:txBody>
      </p:sp>
      <p:sp>
        <p:nvSpPr>
          <p:cNvPr id="3" name="Rectangle 2">
            <a:extLst>
              <a:ext uri="{FF2B5EF4-FFF2-40B4-BE49-F238E27FC236}">
                <a16:creationId xmlns:a16="http://schemas.microsoft.com/office/drawing/2014/main" id="{83B8CFD3-3FA3-49F8-992B-E523E2681BB8}"/>
              </a:ext>
            </a:extLst>
          </p:cNvPr>
          <p:cNvSpPr/>
          <p:nvPr/>
        </p:nvSpPr>
        <p:spPr>
          <a:xfrm>
            <a:off x="457200" y="1447800"/>
            <a:ext cx="8004048" cy="3477875"/>
          </a:xfrm>
          <a:prstGeom prst="rect">
            <a:avLst/>
          </a:prstGeom>
        </p:spPr>
        <p:txBody>
          <a:bodyPr wrap="square">
            <a:spAutoFit/>
          </a:bodyPr>
          <a:lstStyle/>
          <a:p>
            <a:endParaRPr lang="en-US" sz="2000" b="0" i="0" dirty="0">
              <a:solidFill>
                <a:srgbClr val="000000"/>
              </a:solidFill>
              <a:effectLst/>
              <a:latin typeface="Publico"/>
            </a:endParaRPr>
          </a:p>
          <a:p>
            <a:pPr marL="342900" indent="-342900">
              <a:buFont typeface="Wingdings" panose="05000000000000000000" pitchFamily="2" charset="2"/>
              <a:buChar char="Ø"/>
            </a:pPr>
            <a:endParaRPr lang="en-US" sz="2000" dirty="0">
              <a:solidFill>
                <a:srgbClr val="000000"/>
              </a:solidFill>
              <a:latin typeface="Publico"/>
            </a:endParaRPr>
          </a:p>
          <a:p>
            <a:pPr marL="342900" indent="-342900">
              <a:buFont typeface="Wingdings" panose="05000000000000000000" pitchFamily="2" charset="2"/>
              <a:buChar char="Ø"/>
            </a:pPr>
            <a:r>
              <a:rPr lang="en-US" sz="2000" b="0" i="0" dirty="0">
                <a:solidFill>
                  <a:srgbClr val="000000"/>
                </a:solidFill>
                <a:effectLst/>
                <a:latin typeface="Publico"/>
              </a:rPr>
              <a:t>The effort to make the “more perfect Union” continues today, as leaders and citizens raise their voices to fulfill the promise of the US Constitution. </a:t>
            </a:r>
          </a:p>
          <a:p>
            <a:pPr marL="342900" indent="-342900">
              <a:buFont typeface="Wingdings" panose="05000000000000000000" pitchFamily="2" charset="2"/>
              <a:buChar char="Ø"/>
            </a:pPr>
            <a:endParaRPr lang="en-US" sz="2000" b="0" i="0" dirty="0">
              <a:solidFill>
                <a:srgbClr val="000000"/>
              </a:solidFill>
              <a:effectLst/>
              <a:latin typeface="Publico"/>
            </a:endParaRPr>
          </a:p>
          <a:p>
            <a:pPr marL="342900" indent="-342900">
              <a:buFont typeface="Wingdings" panose="05000000000000000000" pitchFamily="2" charset="2"/>
              <a:buChar char="Ø"/>
            </a:pPr>
            <a:r>
              <a:rPr lang="en-US" sz="2000" b="0" i="0" dirty="0">
                <a:solidFill>
                  <a:srgbClr val="000000"/>
                </a:solidFill>
                <a:effectLst/>
                <a:latin typeface="Publico"/>
              </a:rPr>
              <a:t>Defining and refining the words of the US Constitution might be our oldest national tradition, and how each of us works—</a:t>
            </a:r>
            <a:r>
              <a:rPr lang="en-US" sz="2000" b="0" i="1" dirty="0">
                <a:solidFill>
                  <a:srgbClr val="000000"/>
                </a:solidFill>
                <a:effectLst/>
                <a:latin typeface="Publico"/>
              </a:rPr>
              <a:t>together</a:t>
            </a:r>
            <a:r>
              <a:rPr lang="en-US" sz="2000" b="0" i="0" dirty="0">
                <a:solidFill>
                  <a:srgbClr val="000000"/>
                </a:solidFill>
                <a:effectLst/>
                <a:latin typeface="Publico"/>
              </a:rPr>
              <a:t>—toward a more perfect Union.</a:t>
            </a:r>
          </a:p>
          <a:p>
            <a:pPr algn="ctr"/>
            <a:endParaRPr lang="en-US" sz="2000" dirty="0">
              <a:solidFill>
                <a:srgbClr val="000000"/>
              </a:solidFill>
              <a:latin typeface="Publico"/>
            </a:endParaRPr>
          </a:p>
          <a:p>
            <a:pPr algn="ctr"/>
            <a:r>
              <a:rPr lang="en-US" sz="2000" dirty="0">
                <a:solidFill>
                  <a:srgbClr val="000000"/>
                </a:solidFill>
                <a:latin typeface="Publico"/>
              </a:rPr>
              <a:t> </a:t>
            </a:r>
            <a:r>
              <a:rPr lang="en-US" dirty="0">
                <a:solidFill>
                  <a:srgbClr val="000000"/>
                </a:solidFill>
                <a:latin typeface="+mj-lt"/>
                <a:hlinkClick r:id="rId2"/>
              </a:rPr>
              <a:t>https://www.americanbar.org/groups/public_education/law-day/</a:t>
            </a:r>
            <a:r>
              <a:rPr lang="en-US" dirty="0">
                <a:solidFill>
                  <a:srgbClr val="000000"/>
                </a:solidFill>
                <a:latin typeface="+mj-lt"/>
              </a:rPr>
              <a:t> </a:t>
            </a:r>
            <a:endParaRPr lang="en-US" b="0" i="0" u="none" strike="noStrike" dirty="0">
              <a:solidFill>
                <a:srgbClr val="000000"/>
              </a:solidFill>
              <a:effectLst/>
              <a:latin typeface="+mj-lt"/>
            </a:endParaRPr>
          </a:p>
        </p:txBody>
      </p:sp>
    </p:spTree>
    <p:extLst>
      <p:ext uri="{BB962C8B-B14F-4D97-AF65-F5344CB8AC3E}">
        <p14:creationId xmlns:p14="http://schemas.microsoft.com/office/powerpoint/2010/main" val="1095679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F909A-3FDE-4DBF-A800-04B9E8C8ABB9}"/>
              </a:ext>
            </a:extLst>
          </p:cNvPr>
          <p:cNvSpPr>
            <a:spLocks noGrp="1"/>
          </p:cNvSpPr>
          <p:nvPr>
            <p:ph type="title"/>
          </p:nvPr>
        </p:nvSpPr>
        <p:spPr>
          <a:xfrm>
            <a:off x="301752" y="228600"/>
            <a:ext cx="8534400" cy="533400"/>
          </a:xfrm>
        </p:spPr>
        <p:txBody>
          <a:bodyPr>
            <a:normAutofit fontScale="90000"/>
          </a:bodyPr>
          <a:lstStyle/>
          <a:p>
            <a:r>
              <a:rPr lang="en-US" dirty="0"/>
              <a:t>The Rule of Law</a:t>
            </a:r>
          </a:p>
        </p:txBody>
      </p:sp>
      <p:sp>
        <p:nvSpPr>
          <p:cNvPr id="3" name="Rectangle 2">
            <a:extLst>
              <a:ext uri="{FF2B5EF4-FFF2-40B4-BE49-F238E27FC236}">
                <a16:creationId xmlns:a16="http://schemas.microsoft.com/office/drawing/2014/main" id="{83B8CFD3-3FA3-49F8-992B-E523E2681BB8}"/>
              </a:ext>
            </a:extLst>
          </p:cNvPr>
          <p:cNvSpPr/>
          <p:nvPr/>
        </p:nvSpPr>
        <p:spPr>
          <a:xfrm>
            <a:off x="457200" y="1447800"/>
            <a:ext cx="8004048" cy="4093428"/>
          </a:xfrm>
          <a:prstGeom prst="rect">
            <a:avLst/>
          </a:prstGeom>
        </p:spPr>
        <p:txBody>
          <a:bodyPr wrap="square">
            <a:spAutoFit/>
          </a:bodyPr>
          <a:lstStyle/>
          <a:p>
            <a:pPr marL="342900" indent="-342900">
              <a:buFont typeface="Wingdings" panose="05000000000000000000" pitchFamily="2" charset="2"/>
              <a:buChar char="Ø"/>
            </a:pPr>
            <a:r>
              <a:rPr lang="en-US" sz="2000" dirty="0">
                <a:solidFill>
                  <a:srgbClr val="000000"/>
                </a:solidFill>
                <a:latin typeface="Publico"/>
              </a:rPr>
              <a:t>O</a:t>
            </a:r>
            <a:r>
              <a:rPr lang="en-US" sz="2000" b="0" i="0" dirty="0">
                <a:solidFill>
                  <a:srgbClr val="000000"/>
                </a:solidFill>
                <a:effectLst/>
                <a:latin typeface="Publico"/>
              </a:rPr>
              <a:t>ur democratic nation is based on all citizens having representation in government and on the “rule of law.”</a:t>
            </a:r>
          </a:p>
          <a:p>
            <a:endParaRPr lang="en-US" sz="2000" b="0" i="0" dirty="0">
              <a:solidFill>
                <a:srgbClr val="000000"/>
              </a:solidFill>
              <a:effectLst/>
              <a:latin typeface="Publico"/>
            </a:endParaRPr>
          </a:p>
          <a:p>
            <a:pPr marL="342900" indent="-342900">
              <a:buFont typeface="Wingdings" panose="05000000000000000000" pitchFamily="2" charset="2"/>
              <a:buChar char="Ø"/>
            </a:pPr>
            <a:r>
              <a:rPr lang="en-US" sz="2000" dirty="0">
                <a:solidFill>
                  <a:srgbClr val="000000"/>
                </a:solidFill>
                <a:latin typeface="Publico"/>
              </a:rPr>
              <a:t>Living by the rule of law means society has agreed to live by certain rules, such as sports teams agree to play with certain rules.</a:t>
            </a:r>
          </a:p>
          <a:p>
            <a:endParaRPr lang="en-US" sz="2000" dirty="0">
              <a:solidFill>
                <a:srgbClr val="000000"/>
              </a:solidFill>
              <a:latin typeface="Publico"/>
            </a:endParaRPr>
          </a:p>
          <a:p>
            <a:pPr marL="342900" indent="-342900">
              <a:buFont typeface="Wingdings" panose="05000000000000000000" pitchFamily="2" charset="2"/>
              <a:buChar char="Ø"/>
            </a:pPr>
            <a:r>
              <a:rPr lang="en-US" sz="2000" dirty="0">
                <a:solidFill>
                  <a:srgbClr val="000000"/>
                </a:solidFill>
                <a:latin typeface="Publico"/>
              </a:rPr>
              <a:t>The rule of law means there are standards that apply to keep us safe, keep it fair, and let us prosper.  For example, in the US our buildings are built in compliance with building codes and they won’t suddenly fall down on top of us; everyone must stop at red lights and usually we can assume they won’t run us down; our property is taxed according to  formulas and we aren’t charged depending on how much the tax collector likes/dislikes us or how much of a bribe we give them. </a:t>
            </a:r>
            <a:endParaRPr lang="en-US" b="0" i="0" u="none" strike="noStrike" dirty="0">
              <a:solidFill>
                <a:srgbClr val="000000"/>
              </a:solidFill>
              <a:effectLst/>
              <a:latin typeface="+mj-lt"/>
            </a:endParaRPr>
          </a:p>
        </p:txBody>
      </p:sp>
    </p:spTree>
    <p:extLst>
      <p:ext uri="{BB962C8B-B14F-4D97-AF65-F5344CB8AC3E}">
        <p14:creationId xmlns:p14="http://schemas.microsoft.com/office/powerpoint/2010/main" val="27096222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1461</TotalTime>
  <Words>2442</Words>
  <Application>Microsoft Office PowerPoint</Application>
  <PresentationFormat>On-screen Show (4:3)</PresentationFormat>
  <Paragraphs>200</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Georgia</vt:lpstr>
      <vt:lpstr>Publico</vt:lpstr>
      <vt:lpstr>Wingdings</vt:lpstr>
      <vt:lpstr>Wingdings 2</vt:lpstr>
      <vt:lpstr>Civic</vt:lpstr>
      <vt:lpstr>PowerPoint Presentation</vt:lpstr>
      <vt:lpstr>Welcome</vt:lpstr>
      <vt:lpstr>Introductions</vt:lpstr>
      <vt:lpstr> What is Law Day?</vt:lpstr>
      <vt:lpstr>Law Day 2022 </vt:lpstr>
      <vt:lpstr>PowerPoint Presentation</vt:lpstr>
      <vt:lpstr>US Constitution</vt:lpstr>
      <vt:lpstr>US Constitution</vt:lpstr>
      <vt:lpstr>The Rule of Law</vt:lpstr>
      <vt:lpstr>The Rule of Law &amp; the US Constitution</vt:lpstr>
      <vt:lpstr>US Constitution</vt:lpstr>
      <vt:lpstr>Montana Constitution</vt:lpstr>
      <vt:lpstr>Access to Justice</vt:lpstr>
      <vt:lpstr>Access to Justice:</vt:lpstr>
      <vt:lpstr>Access to Justice:</vt:lpstr>
      <vt:lpstr>Going it alone. . .</vt:lpstr>
      <vt:lpstr>A Story</vt:lpstr>
      <vt:lpstr>Jessie got help . . .</vt:lpstr>
      <vt:lpstr>The benefits</vt:lpstr>
      <vt:lpstr>Do I Need an Attorney?</vt:lpstr>
      <vt:lpstr>      Where can I get legal help?</vt:lpstr>
      <vt:lpstr>      Where can I get legal help? (Cont.)</vt:lpstr>
      <vt:lpstr>      Where can I get legal help? (Cont.)</vt:lpstr>
      <vt:lpstr>      Where can I get legal help? (Cont.)</vt:lpstr>
      <vt:lpstr>How to pick a Lawyer: </vt:lpstr>
      <vt:lpstr>What happens when you first talk to a lawyer?</vt:lpstr>
      <vt:lpstr>Is What I Tell My Lawyer Confidential?</vt:lpstr>
      <vt:lpstr>Private Attorneys</vt:lpstr>
      <vt:lpstr>Limited Scope Representation:</vt:lpstr>
      <vt:lpstr>Q&amp;A</vt:lpstr>
      <vt:lpstr>Thank you!</vt:lpstr>
      <vt:lpstr>More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Wilshusen, Caroline</dc:creator>
  <cp:lastModifiedBy>Kim, Amelea</cp:lastModifiedBy>
  <cp:revision>49</cp:revision>
  <dcterms:created xsi:type="dcterms:W3CDTF">2013-04-11T02:37:43Z</dcterms:created>
  <dcterms:modified xsi:type="dcterms:W3CDTF">2022-04-01T20:22:59Z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