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60" r:id="rId8"/>
    <p:sldId id="258" r:id="rId9"/>
    <p:sldId id="262" r:id="rId10"/>
    <p:sldId id="261" r:id="rId11"/>
    <p:sldId id="264" r:id="rId12"/>
    <p:sldId id="265" r:id="rId13"/>
    <p:sldId id="266" r:id="rId14"/>
    <p:sldId id="267" r:id="rId15"/>
    <p:sldId id="268" r:id="rId16"/>
    <p:sldId id="275" r:id="rId17"/>
    <p:sldId id="270" r:id="rId18"/>
    <p:sldId id="271" r:id="rId19"/>
    <p:sldId id="272" r:id="rId20"/>
    <p:sldId id="273" r:id="rId21"/>
    <p:sldId id="274" r:id="rId22"/>
    <p:sldId id="269"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8" d="100"/>
          <a:sy n="78" d="100"/>
        </p:scale>
        <p:origin x="120" y="6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 Amelea" userId="75ca4a4a-b46d-4f94-820b-bc4a7745dc0b" providerId="ADAL" clId="{1290F9FA-70C3-4256-94FF-0F2ABA17BE50}"/>
    <pc:docChg chg="modSld">
      <pc:chgData name="Kim, Amelea" userId="75ca4a4a-b46d-4f94-820b-bc4a7745dc0b" providerId="ADAL" clId="{1290F9FA-70C3-4256-94FF-0F2ABA17BE50}" dt="2022-05-05T20:47:14.233" v="3" actId="20577"/>
      <pc:docMkLst>
        <pc:docMk/>
      </pc:docMkLst>
      <pc:sldChg chg="modSp mod">
        <pc:chgData name="Kim, Amelea" userId="75ca4a4a-b46d-4f94-820b-bc4a7745dc0b" providerId="ADAL" clId="{1290F9FA-70C3-4256-94FF-0F2ABA17BE50}" dt="2022-05-05T20:47:14.233" v="3" actId="20577"/>
        <pc:sldMkLst>
          <pc:docMk/>
          <pc:sldMk cId="175079993" sldId="261"/>
        </pc:sldMkLst>
        <pc:spChg chg="mod">
          <ac:chgData name="Kim, Amelea" userId="75ca4a4a-b46d-4f94-820b-bc4a7745dc0b" providerId="ADAL" clId="{1290F9FA-70C3-4256-94FF-0F2ABA17BE50}" dt="2022-05-05T20:47:14.233" v="3" actId="20577"/>
          <ac:spMkLst>
            <pc:docMk/>
            <pc:sldMk cId="175079993" sldId="261"/>
            <ac:spMk id="2" creationId="{6357A2F1-3B4D-4BCA-9485-7ED5482DF6A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FCEF7-B724-4ED0-BAC6-527F0593D1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D29A1B2-AB50-4A55-BE72-926B832F1B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163A132-7C38-4F32-8021-D7FF674A07B3}"/>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5" name="Footer Placeholder 4">
            <a:extLst>
              <a:ext uri="{FF2B5EF4-FFF2-40B4-BE49-F238E27FC236}">
                <a16:creationId xmlns:a16="http://schemas.microsoft.com/office/drawing/2014/main" id="{05B31F42-383B-47D3-B406-12563591FA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E3BDAC-CDDE-4C60-B1B0-4F6A5FB66526}"/>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393660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3E4A5-2118-4998-B4F4-EF44D1FB9D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A8F824-ABF2-4D22-884E-E6F2A179635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72F9ED-36CB-4EF1-83B3-869E4EB5FB93}"/>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5" name="Footer Placeholder 4">
            <a:extLst>
              <a:ext uri="{FF2B5EF4-FFF2-40B4-BE49-F238E27FC236}">
                <a16:creationId xmlns:a16="http://schemas.microsoft.com/office/drawing/2014/main" id="{44E2AC69-EEF6-4311-9AD2-5326F4AAD7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9DEE95-B0D8-40C0-BD8A-4216E6E8FF7C}"/>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732089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48D4F1-786E-4D75-B219-E733FF6847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4E4CA3B-D109-4ADB-831D-30F556840B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C50AB4-CD68-4575-BD11-43E143E0134B}"/>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5" name="Footer Placeholder 4">
            <a:extLst>
              <a:ext uri="{FF2B5EF4-FFF2-40B4-BE49-F238E27FC236}">
                <a16:creationId xmlns:a16="http://schemas.microsoft.com/office/drawing/2014/main" id="{64095C82-C71A-48BA-97A2-CB46BAF165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4950D5-2FAC-48FC-B9A8-C3A3562922F1}"/>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2534349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23E21-1CB0-4F16-B11E-0A956F0EBB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7E95C7-4D47-45C3-8BFB-7F4909BAD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0F968D-CFFA-4591-94C0-6AF6E5F53FD2}"/>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5" name="Footer Placeholder 4">
            <a:extLst>
              <a:ext uri="{FF2B5EF4-FFF2-40B4-BE49-F238E27FC236}">
                <a16:creationId xmlns:a16="http://schemas.microsoft.com/office/drawing/2014/main" id="{2513FC50-A91F-4F8F-8833-2415433E0C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7D4AE5-19D7-481C-8C96-0B1CFF443F19}"/>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3668201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3C464-A4DA-494E-A087-97320581EE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CEC60D-429A-4D40-AEF0-5F31AD2972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760904-95DC-4C85-90AA-7606ABBC4C4F}"/>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5" name="Footer Placeholder 4">
            <a:extLst>
              <a:ext uri="{FF2B5EF4-FFF2-40B4-BE49-F238E27FC236}">
                <a16:creationId xmlns:a16="http://schemas.microsoft.com/office/drawing/2014/main" id="{F4F08ACA-E9A7-4FE8-BE59-CE3AFA5C0D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886F72-35D6-4B5F-A52D-F377B67679CB}"/>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459835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F5364-E17F-4C88-BD82-28727C84C9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045963-3DA3-438E-A329-18351F24B0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3ED83B-648F-4B81-8B0A-A97F99D9C7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18119E-103B-48CF-8A86-AD5CA7E6BF63}"/>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6" name="Footer Placeholder 5">
            <a:extLst>
              <a:ext uri="{FF2B5EF4-FFF2-40B4-BE49-F238E27FC236}">
                <a16:creationId xmlns:a16="http://schemas.microsoft.com/office/drawing/2014/main" id="{E48DE78F-DF3D-4DF2-84A9-65E9629500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AAE4ED-7CEF-40E5-9436-675051135E1C}"/>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3671047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65AEA-7004-435E-8E3A-389A8119357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F9264C-1B6E-45A0-AE54-8F086FC39D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28370A-A1BE-484B-AAB1-FA03D2BB1B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330570-1338-404F-8841-C4A52E9B7C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20A412-1B06-4740-BDF2-C5DE560867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26C0E5-2293-427E-96DA-43ECEF97E969}"/>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8" name="Footer Placeholder 7">
            <a:extLst>
              <a:ext uri="{FF2B5EF4-FFF2-40B4-BE49-F238E27FC236}">
                <a16:creationId xmlns:a16="http://schemas.microsoft.com/office/drawing/2014/main" id="{B454B350-D221-4337-BFEE-82BE48E371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2C0B6D-81B4-487B-AEB9-2E09639D91E0}"/>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3361704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0524D-AE20-46CF-B089-C6D58133BC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126608-5AB1-427D-B859-22FB3DF0D2B0}"/>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4" name="Footer Placeholder 3">
            <a:extLst>
              <a:ext uri="{FF2B5EF4-FFF2-40B4-BE49-F238E27FC236}">
                <a16:creationId xmlns:a16="http://schemas.microsoft.com/office/drawing/2014/main" id="{13728D04-35CF-4676-9BBF-95B9529851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0CFC648-E2C9-4000-BEF0-19301A3953CB}"/>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100888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48EF7B-6A52-4997-8AE9-27D4BA68A279}"/>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3" name="Footer Placeholder 2">
            <a:extLst>
              <a:ext uri="{FF2B5EF4-FFF2-40B4-BE49-F238E27FC236}">
                <a16:creationId xmlns:a16="http://schemas.microsoft.com/office/drawing/2014/main" id="{EAF38AD9-526D-469B-8A4A-BA4FE4C703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05C8FA-1DF3-4023-8BB1-14336999BE04}"/>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2733790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A01B1-F29D-41C5-B253-09E04CA190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8ED1AA-FCCB-419C-9744-E601F2DB83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1B22D6-3913-47B9-A168-3FBE0ED8A7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6C3E24-0CF8-4D5F-9EBD-234C2C959B49}"/>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6" name="Footer Placeholder 5">
            <a:extLst>
              <a:ext uri="{FF2B5EF4-FFF2-40B4-BE49-F238E27FC236}">
                <a16:creationId xmlns:a16="http://schemas.microsoft.com/office/drawing/2014/main" id="{782DE4D8-93C5-449F-9BF6-53629C7529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434167-3F68-4465-95F6-3760C2227F32}"/>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2216669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DC62A-73E1-486B-AE5F-52AFE7E939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611BAC-36B9-4B56-BFD0-7405D09811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EF97F1-AC1C-4DD6-94C5-2697F8B326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D8A3C5-9805-4942-A4F0-31093D286A64}"/>
              </a:ext>
            </a:extLst>
          </p:cNvPr>
          <p:cNvSpPr>
            <a:spLocks noGrp="1"/>
          </p:cNvSpPr>
          <p:nvPr>
            <p:ph type="dt" sz="half" idx="10"/>
          </p:nvPr>
        </p:nvSpPr>
        <p:spPr/>
        <p:txBody>
          <a:bodyPr/>
          <a:lstStyle/>
          <a:p>
            <a:fld id="{C4038A4B-F11F-4739-8107-FAB0C44EA3AC}" type="datetimeFigureOut">
              <a:rPr lang="en-US" smtClean="0"/>
              <a:t>5/5/2022</a:t>
            </a:fld>
            <a:endParaRPr lang="en-US"/>
          </a:p>
        </p:txBody>
      </p:sp>
      <p:sp>
        <p:nvSpPr>
          <p:cNvPr id="6" name="Footer Placeholder 5">
            <a:extLst>
              <a:ext uri="{FF2B5EF4-FFF2-40B4-BE49-F238E27FC236}">
                <a16:creationId xmlns:a16="http://schemas.microsoft.com/office/drawing/2014/main" id="{EB60B630-7FD5-4409-87DC-AC4136AED7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4F1385-6F6A-47C6-BFDE-0E9ED1C8715A}"/>
              </a:ext>
            </a:extLst>
          </p:cNvPr>
          <p:cNvSpPr>
            <a:spLocks noGrp="1"/>
          </p:cNvSpPr>
          <p:nvPr>
            <p:ph type="sldNum" sz="quarter" idx="12"/>
          </p:nvPr>
        </p:nvSpPr>
        <p:spPr/>
        <p:txBody>
          <a:bodyPr/>
          <a:lstStyle/>
          <a:p>
            <a:fld id="{0D045445-CAE8-429D-9556-7E3E25D14FE5}" type="slidenum">
              <a:rPr lang="en-US" smtClean="0"/>
              <a:t>‹#›</a:t>
            </a:fld>
            <a:endParaRPr lang="en-US"/>
          </a:p>
        </p:txBody>
      </p:sp>
    </p:spTree>
    <p:extLst>
      <p:ext uri="{BB962C8B-B14F-4D97-AF65-F5344CB8AC3E}">
        <p14:creationId xmlns:p14="http://schemas.microsoft.com/office/powerpoint/2010/main" val="2816006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F6968A-7A64-4587-AAE7-6201F9042F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636E865-5712-4838-9852-AED53C14C2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24620D-5AFD-414F-B8FE-16D328B392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038A4B-F11F-4739-8107-FAB0C44EA3AC}" type="datetimeFigureOut">
              <a:rPr lang="en-US" smtClean="0"/>
              <a:t>5/5/2022</a:t>
            </a:fld>
            <a:endParaRPr lang="en-US"/>
          </a:p>
        </p:txBody>
      </p:sp>
      <p:sp>
        <p:nvSpPr>
          <p:cNvPr id="5" name="Footer Placeholder 4">
            <a:extLst>
              <a:ext uri="{FF2B5EF4-FFF2-40B4-BE49-F238E27FC236}">
                <a16:creationId xmlns:a16="http://schemas.microsoft.com/office/drawing/2014/main" id="{FC590670-D3EC-4D92-A61E-40EBE11B5F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6449E40-CA0F-4030-A3B1-9141175E83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045445-CAE8-429D-9556-7E3E25D14FE5}" type="slidenum">
              <a:rPr lang="en-US" smtClean="0"/>
              <a:t>‹#›</a:t>
            </a:fld>
            <a:endParaRPr lang="en-US"/>
          </a:p>
        </p:txBody>
      </p:sp>
    </p:spTree>
    <p:extLst>
      <p:ext uri="{BB962C8B-B14F-4D97-AF65-F5344CB8AC3E}">
        <p14:creationId xmlns:p14="http://schemas.microsoft.com/office/powerpoint/2010/main" val="2399339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xml"/><Relationship Id="rId5" Type="http://schemas.openxmlformats.org/officeDocument/2006/relationships/image" Target="../media/image3.png"/><Relationship Id="rId4" Type="http://schemas.openxmlformats.org/officeDocument/2006/relationships/image" Target="../media/image2.svg"/></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3.xml"/><Relationship Id="rId5" Type="http://schemas.openxmlformats.org/officeDocument/2006/relationships/image" Target="../media/image3.png"/><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3.png"/><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FA6F8ABB-6C5D-4349-9E1B-198D1ABFA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4493" y="1333265"/>
            <a:ext cx="4840399" cy="4290450"/>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noFill/>
          <a:ln w="50800" cmpd="sng">
            <a:solidFill>
              <a:schemeClr val="tx1"/>
            </a:solid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3" name="Subtitle 2">
            <a:extLst>
              <a:ext uri="{FF2B5EF4-FFF2-40B4-BE49-F238E27FC236}">
                <a16:creationId xmlns:a16="http://schemas.microsoft.com/office/drawing/2014/main" id="{74976395-233A-417B-9F6D-9670E6218117}"/>
              </a:ext>
            </a:extLst>
          </p:cNvPr>
          <p:cNvSpPr>
            <a:spLocks noGrp="1"/>
          </p:cNvSpPr>
          <p:nvPr>
            <p:ph type="subTitle" idx="1"/>
          </p:nvPr>
        </p:nvSpPr>
        <p:spPr>
          <a:xfrm>
            <a:off x="1331480" y="2011679"/>
            <a:ext cx="5013661" cy="2772356"/>
          </a:xfrm>
        </p:spPr>
        <p:txBody>
          <a:bodyPr anchor="b">
            <a:noAutofit/>
          </a:bodyPr>
          <a:lstStyle/>
          <a:p>
            <a:pPr algn="l"/>
            <a:r>
              <a:rPr lang="en-US" sz="2800" dirty="0"/>
              <a:t>Fish face many challenges everyday.  Will you be able to survive a full year as a fish in the wild? Roll the dice, and move ahead to start your journey. </a:t>
            </a:r>
          </a:p>
        </p:txBody>
      </p:sp>
      <p:grpSp>
        <p:nvGrpSpPr>
          <p:cNvPr id="23" name="Group 22">
            <a:extLst>
              <a:ext uri="{FF2B5EF4-FFF2-40B4-BE49-F238E27FC236}">
                <a16:creationId xmlns:a16="http://schemas.microsoft.com/office/drawing/2014/main" id="{5CA4BCD1-F813-4A68-8727-7A3DE67AC5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31480" y="1075612"/>
            <a:ext cx="1128382" cy="847206"/>
            <a:chOff x="7393391" y="1075612"/>
            <a:chExt cx="1128382" cy="847206"/>
          </a:xfrm>
        </p:grpSpPr>
        <p:sp>
          <p:nvSpPr>
            <p:cNvPr id="24"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393391" y="1327438"/>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25"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71281" y="1075612"/>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pic>
        <p:nvPicPr>
          <p:cNvPr id="5" name="Graphic 4" descr="Fish with solid fill">
            <a:extLst>
              <a:ext uri="{FF2B5EF4-FFF2-40B4-BE49-F238E27FC236}">
                <a16:creationId xmlns:a16="http://schemas.microsoft.com/office/drawing/2014/main" id="{3A9F73E2-FFF0-4A75-882B-8B3976B9C0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7881" y="2011680"/>
            <a:ext cx="2933622" cy="2933622"/>
          </a:xfrm>
          <a:prstGeom prst="rect">
            <a:avLst/>
          </a:prstGeom>
        </p:spPr>
      </p:pic>
      <p:pic>
        <p:nvPicPr>
          <p:cNvPr id="1026" name="Picture 2">
            <a:extLst>
              <a:ext uri="{FF2B5EF4-FFF2-40B4-BE49-F238E27FC236}">
                <a16:creationId xmlns:a16="http://schemas.microsoft.com/office/drawing/2014/main" id="{BE0EEFCE-7288-4594-A984-94D6300754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3614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4CAD83B-256D-4EF1-9680-89F533045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E4C9C60D-9D77-45E7-A7AA-45806B23E7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1" name="Rectangle 20">
              <a:extLst>
                <a:ext uri="{FF2B5EF4-FFF2-40B4-BE49-F238E27FC236}">
                  <a16:creationId xmlns:a16="http://schemas.microsoft.com/office/drawing/2014/main" id="{B34D742C-1AE5-4925-9160-7224E37A2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4FF0A4B-3ADB-4A0F-B8EE-7785F277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59EAD2C6-89D0-435B-9B8C-E3240DEAB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5" y="0"/>
            <a:ext cx="10237785" cy="685799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DD3C3624-321C-4EFC-BA03-ED8C899B3DBC}"/>
              </a:ext>
            </a:extLst>
          </p:cNvPr>
          <p:cNvSpPr>
            <a:spLocks noGrp="1"/>
          </p:cNvSpPr>
          <p:nvPr>
            <p:ph type="title"/>
          </p:nvPr>
        </p:nvSpPr>
        <p:spPr>
          <a:xfrm>
            <a:off x="458096" y="786245"/>
            <a:ext cx="5257799" cy="2089477"/>
          </a:xfrm>
        </p:spPr>
        <p:txBody>
          <a:bodyPr vert="horz" wrap="square" lIns="91440" tIns="45720" rIns="91440" bIns="45720" rtlCol="0" anchor="b">
            <a:normAutofit fontScale="90000"/>
          </a:bodyPr>
          <a:lstStyle/>
          <a:p>
            <a:r>
              <a:rPr lang="en-US" sz="2800" kern="1200" dirty="0">
                <a:solidFill>
                  <a:schemeClr val="tx1"/>
                </a:solidFill>
                <a:latin typeface="+mn-lt"/>
                <a:ea typeface="+mj-ea"/>
                <a:cs typeface="+mj-cs"/>
              </a:rPr>
              <a:t>Oh, no! Another fish is trying to eat you. It takes a bite, but you manage to escape with just a little damage to your tail.  </a:t>
            </a:r>
            <a:r>
              <a:rPr lang="en-US" sz="2800" dirty="0">
                <a:latin typeface="+mn-lt"/>
              </a:rPr>
              <a:t>Count to 20 while you r</a:t>
            </a:r>
            <a:r>
              <a:rPr lang="en-US" sz="2800" kern="1200" dirty="0">
                <a:solidFill>
                  <a:schemeClr val="tx1"/>
                </a:solidFill>
                <a:latin typeface="+mn-lt"/>
                <a:ea typeface="+mj-ea"/>
                <a:cs typeface="+mj-cs"/>
              </a:rPr>
              <a:t>est and wait for your tail to heal.  Roll the dice and move back that number of </a:t>
            </a:r>
            <a:r>
              <a:rPr lang="en-US" sz="2800" dirty="0">
                <a:latin typeface="+mn-lt"/>
              </a:rPr>
              <a:t>spots</a:t>
            </a:r>
            <a:r>
              <a:rPr lang="en-US" sz="2800" kern="1200" dirty="0">
                <a:solidFill>
                  <a:schemeClr val="tx1"/>
                </a:solidFill>
                <a:latin typeface="+mn-lt"/>
                <a:ea typeface="+mj-ea"/>
                <a:cs typeface="+mj-cs"/>
              </a:rPr>
              <a:t>.</a:t>
            </a:r>
          </a:p>
        </p:txBody>
      </p:sp>
      <p:pic>
        <p:nvPicPr>
          <p:cNvPr id="4" name="Content Placeholder 3">
            <a:extLst>
              <a:ext uri="{FF2B5EF4-FFF2-40B4-BE49-F238E27FC236}">
                <a16:creationId xmlns:a16="http://schemas.microsoft.com/office/drawing/2014/main" id="{49238E96-CAE8-4919-8EA1-2FE51D0A2218}"/>
              </a:ext>
            </a:extLst>
          </p:cNvPr>
          <p:cNvPicPr>
            <a:picLocks noGrp="1" noChangeAspect="1"/>
          </p:cNvPicPr>
          <p:nvPr>
            <p:ph idx="1"/>
          </p:nvPr>
        </p:nvPicPr>
        <p:blipFill>
          <a:blip r:embed="rId2"/>
          <a:stretch>
            <a:fillRect/>
          </a:stretch>
        </p:blipFill>
        <p:spPr>
          <a:xfrm flipH="1">
            <a:off x="6383339" y="549275"/>
            <a:ext cx="5257800" cy="5257800"/>
          </a:xfrm>
          <a:prstGeom prst="rect">
            <a:avLst/>
          </a:prstGeom>
          <a:effectLst>
            <a:outerShdw blurRad="508000" dist="101600" dir="5400000" algn="tl" rotWithShape="0">
              <a:prstClr val="black">
                <a:alpha val="10000"/>
              </a:prstClr>
            </a:outerShdw>
          </a:effectLst>
        </p:spPr>
      </p:pic>
      <p:pic>
        <p:nvPicPr>
          <p:cNvPr id="9" name="Picture 2">
            <a:extLst>
              <a:ext uri="{FF2B5EF4-FFF2-40B4-BE49-F238E27FC236}">
                <a16:creationId xmlns:a16="http://schemas.microsoft.com/office/drawing/2014/main" id="{75EBE58C-E032-4518-83E1-ECAFA0402E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4594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5A58D7E-6AB0-49C1-A2D2-F0352CC603EA}"/>
              </a:ext>
            </a:extLst>
          </p:cNvPr>
          <p:cNvPicPr>
            <a:picLocks noGrp="1" noChangeAspect="1"/>
          </p:cNvPicPr>
          <p:nvPr>
            <p:ph idx="1"/>
          </p:nvPr>
        </p:nvPicPr>
        <p:blipFill>
          <a:blip r:embed="rId2"/>
          <a:stretch>
            <a:fillRect/>
          </a:stretch>
        </p:blipFill>
        <p:spPr>
          <a:xfrm>
            <a:off x="5678528" y="0"/>
            <a:ext cx="3746825" cy="3746825"/>
          </a:xfrm>
          <a:prstGeom prst="rect">
            <a:avLst/>
          </a:prstGeom>
        </p:spPr>
      </p:pic>
      <p:sp>
        <p:nvSpPr>
          <p:cNvPr id="2" name="TextBox 1">
            <a:extLst>
              <a:ext uri="{FF2B5EF4-FFF2-40B4-BE49-F238E27FC236}">
                <a16:creationId xmlns:a16="http://schemas.microsoft.com/office/drawing/2014/main" id="{BF55055F-A686-43F6-9786-D9372FDC7AA0}"/>
              </a:ext>
            </a:extLst>
          </p:cNvPr>
          <p:cNvSpPr txBox="1"/>
          <p:nvPr/>
        </p:nvSpPr>
        <p:spPr>
          <a:xfrm>
            <a:off x="1407454" y="2904940"/>
            <a:ext cx="9416716" cy="1384995"/>
          </a:xfrm>
          <a:prstGeom prst="rect">
            <a:avLst/>
          </a:prstGeom>
          <a:noFill/>
        </p:spPr>
        <p:txBody>
          <a:bodyPr wrap="square" rtlCol="0">
            <a:spAutoFit/>
          </a:bodyPr>
          <a:lstStyle/>
          <a:p>
            <a:r>
              <a:rPr lang="en-US" sz="2800" dirty="0"/>
              <a:t>It is HOT out, and you must rest during the day.  Count to 13 while you wait for the sun to go down so the water cools off. Roll the dice and move ahead.</a:t>
            </a:r>
          </a:p>
        </p:txBody>
      </p:sp>
      <p:sp>
        <p:nvSpPr>
          <p:cNvPr id="3" name="TextBox 2">
            <a:extLst>
              <a:ext uri="{FF2B5EF4-FFF2-40B4-BE49-F238E27FC236}">
                <a16:creationId xmlns:a16="http://schemas.microsoft.com/office/drawing/2014/main" id="{57B449CB-9B42-4B4F-8DB5-D1F7A33B13F9}"/>
              </a:ext>
            </a:extLst>
          </p:cNvPr>
          <p:cNvSpPr txBox="1"/>
          <p:nvPr/>
        </p:nvSpPr>
        <p:spPr>
          <a:xfrm>
            <a:off x="2017054" y="5200882"/>
            <a:ext cx="8807116" cy="369332"/>
          </a:xfrm>
          <a:prstGeom prst="rect">
            <a:avLst/>
          </a:prstGeom>
          <a:noFill/>
        </p:spPr>
        <p:txBody>
          <a:bodyPr wrap="square" rtlCol="0">
            <a:spAutoFit/>
          </a:bodyPr>
          <a:lstStyle/>
          <a:p>
            <a:r>
              <a:rPr lang="en-US" i="1" dirty="0"/>
              <a:t>Fact: Did you know that cold water often has more oxygen than warm water?</a:t>
            </a:r>
          </a:p>
        </p:txBody>
      </p:sp>
      <p:pic>
        <p:nvPicPr>
          <p:cNvPr id="7" name="Picture 2">
            <a:extLst>
              <a:ext uri="{FF2B5EF4-FFF2-40B4-BE49-F238E27FC236}">
                <a16:creationId xmlns:a16="http://schemas.microsoft.com/office/drawing/2014/main" id="{CBBD74A9-125C-4BF8-83AA-194AA8A67E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835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D74A77E7-83F3-EF64-9728-F9EE2090206F}"/>
              </a:ext>
            </a:extLst>
          </p:cNvPr>
          <p:cNvSpPr>
            <a:spLocks noGrp="1"/>
          </p:cNvSpPr>
          <p:nvPr>
            <p:ph idx="1"/>
          </p:nvPr>
        </p:nvSpPr>
        <p:spPr>
          <a:xfrm>
            <a:off x="965202" y="1173293"/>
            <a:ext cx="4048344" cy="3536236"/>
          </a:xfrm>
        </p:spPr>
        <p:txBody>
          <a:bodyPr>
            <a:normAutofit/>
          </a:bodyPr>
          <a:lstStyle/>
          <a:p>
            <a:pPr marL="0" indent="0">
              <a:buNone/>
            </a:pPr>
            <a:r>
              <a:rPr lang="en-US" dirty="0"/>
              <a:t>You have been caught by a fisherman.  He decided to release you.  Say “phew!” Move back 1 spot.</a:t>
            </a:r>
          </a:p>
        </p:txBody>
      </p:sp>
      <p:sp>
        <p:nvSpPr>
          <p:cNvPr id="13" name="Freeform: Shape 12">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Content Placeholder 3">
            <a:extLst>
              <a:ext uri="{FF2B5EF4-FFF2-40B4-BE49-F238E27FC236}">
                <a16:creationId xmlns:a16="http://schemas.microsoft.com/office/drawing/2014/main" id="{FC12B1B9-126D-4D64-B18E-BE3A043CAEAB}"/>
              </a:ext>
            </a:extLst>
          </p:cNvPr>
          <p:cNvPicPr>
            <a:picLocks noChangeAspect="1"/>
          </p:cNvPicPr>
          <p:nvPr/>
        </p:nvPicPr>
        <p:blipFill>
          <a:blip r:embed="rId2"/>
          <a:stretch>
            <a:fillRect/>
          </a:stretch>
        </p:blipFill>
        <p:spPr>
          <a:xfrm flipH="1">
            <a:off x="7535330" y="2105470"/>
            <a:ext cx="3217333" cy="3217333"/>
          </a:xfrm>
          <a:prstGeom prst="rect">
            <a:avLst/>
          </a:prstGeom>
        </p:spPr>
      </p:pic>
      <p:sp>
        <p:nvSpPr>
          <p:cNvPr id="2" name="Speech Bubble: Rectangle with Corners Rounded 1">
            <a:extLst>
              <a:ext uri="{FF2B5EF4-FFF2-40B4-BE49-F238E27FC236}">
                <a16:creationId xmlns:a16="http://schemas.microsoft.com/office/drawing/2014/main" id="{0F795548-0B31-4BD9-882B-A1431B81FA7C}"/>
              </a:ext>
            </a:extLst>
          </p:cNvPr>
          <p:cNvSpPr/>
          <p:nvPr/>
        </p:nvSpPr>
        <p:spPr>
          <a:xfrm>
            <a:off x="7343306" y="2024743"/>
            <a:ext cx="1996751" cy="1073020"/>
          </a:xfrm>
          <a:prstGeom prst="wedgeRoundRect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That was a close one!</a:t>
            </a:r>
          </a:p>
        </p:txBody>
      </p:sp>
      <p:pic>
        <p:nvPicPr>
          <p:cNvPr id="7" name="Picture 2">
            <a:extLst>
              <a:ext uri="{FF2B5EF4-FFF2-40B4-BE49-F238E27FC236}">
                <a16:creationId xmlns:a16="http://schemas.microsoft.com/office/drawing/2014/main" id="{FB40C215-BDB0-4FDF-A359-E1EF3AB90D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1685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224674-F3FA-4918-91E2-E1248C6D7CB4}"/>
              </a:ext>
            </a:extLst>
          </p:cNvPr>
          <p:cNvSpPr>
            <a:spLocks noGrp="1"/>
          </p:cNvSpPr>
          <p:nvPr>
            <p:ph type="title"/>
          </p:nvPr>
        </p:nvSpPr>
        <p:spPr>
          <a:xfrm>
            <a:off x="1028700" y="1569125"/>
            <a:ext cx="2628900" cy="3333749"/>
          </a:xfrm>
          <a:noFill/>
        </p:spPr>
        <p:txBody>
          <a:bodyPr vert="horz" lIns="91440" tIns="45720" rIns="91440" bIns="45720" rtlCol="0" anchor="ctr">
            <a:noAutofit/>
          </a:bodyPr>
          <a:lstStyle/>
          <a:p>
            <a:pPr algn="ctr"/>
            <a:r>
              <a:rPr lang="en-US" sz="2800" kern="1200" dirty="0">
                <a:solidFill>
                  <a:srgbClr val="FFFFFF"/>
                </a:solidFill>
                <a:latin typeface="+mn-lt"/>
                <a:ea typeface="+mj-ea"/>
                <a:cs typeface="+mj-cs"/>
              </a:rPr>
              <a:t>You run into a dam, but luckily you find a fish ladder </a:t>
            </a:r>
            <a:r>
              <a:rPr lang="en-US" sz="2800" dirty="0">
                <a:solidFill>
                  <a:srgbClr val="FFFFFF"/>
                </a:solidFill>
                <a:latin typeface="+mn-lt"/>
              </a:rPr>
              <a:t>and</a:t>
            </a:r>
            <a:r>
              <a:rPr lang="en-US" sz="2800" kern="1200" dirty="0">
                <a:solidFill>
                  <a:srgbClr val="FFFFFF"/>
                </a:solidFill>
                <a:latin typeface="+mn-lt"/>
                <a:ea typeface="+mj-ea"/>
                <a:cs typeface="+mj-cs"/>
              </a:rPr>
              <a:t> swim </a:t>
            </a:r>
            <a:r>
              <a:rPr lang="en-US" sz="2800" dirty="0">
                <a:solidFill>
                  <a:srgbClr val="FFFFFF"/>
                </a:solidFill>
                <a:latin typeface="+mn-lt"/>
              </a:rPr>
              <a:t>over</a:t>
            </a:r>
            <a:r>
              <a:rPr lang="en-US" sz="2800" kern="1200" dirty="0">
                <a:solidFill>
                  <a:srgbClr val="FFFFFF"/>
                </a:solidFill>
                <a:latin typeface="+mn-lt"/>
                <a:ea typeface="+mj-ea"/>
                <a:cs typeface="+mj-cs"/>
              </a:rPr>
              <a:t> it.  Roll the dice and jump</a:t>
            </a:r>
            <a:r>
              <a:rPr lang="en-US" sz="2800" dirty="0">
                <a:solidFill>
                  <a:srgbClr val="FFFFFF"/>
                </a:solidFill>
                <a:latin typeface="+mn-lt"/>
              </a:rPr>
              <a:t> ahead.</a:t>
            </a:r>
            <a:endParaRPr lang="en-US" sz="2800" kern="1200" dirty="0">
              <a:solidFill>
                <a:srgbClr val="FFFFFF"/>
              </a:solidFill>
              <a:latin typeface="+mn-lt"/>
              <a:ea typeface="+mj-ea"/>
              <a:cs typeface="+mj-cs"/>
            </a:endParaRPr>
          </a:p>
        </p:txBody>
      </p:sp>
      <p:pic>
        <p:nvPicPr>
          <p:cNvPr id="4" name="Content Placeholder 3" descr="Fish with solid fill">
            <a:extLst>
              <a:ext uri="{FF2B5EF4-FFF2-40B4-BE49-F238E27FC236}">
                <a16:creationId xmlns:a16="http://schemas.microsoft.com/office/drawing/2014/main" id="{3524A35E-7E7D-4A92-A746-A797A11E912C}"/>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83296" y="643466"/>
            <a:ext cx="5568739" cy="5568739"/>
          </a:xfrm>
          <a:prstGeom prst="rect">
            <a:avLst/>
          </a:prstGeom>
        </p:spPr>
      </p:pic>
      <p:sp>
        <p:nvSpPr>
          <p:cNvPr id="3" name="TextBox 2">
            <a:extLst>
              <a:ext uri="{FF2B5EF4-FFF2-40B4-BE49-F238E27FC236}">
                <a16:creationId xmlns:a16="http://schemas.microsoft.com/office/drawing/2014/main" id="{BFBB53B2-8970-45E9-A4DF-8A79706FA215}"/>
              </a:ext>
            </a:extLst>
          </p:cNvPr>
          <p:cNvSpPr txBox="1"/>
          <p:nvPr/>
        </p:nvSpPr>
        <p:spPr>
          <a:xfrm>
            <a:off x="3136232" y="5283981"/>
            <a:ext cx="5919536" cy="923330"/>
          </a:xfrm>
          <a:prstGeom prst="rect">
            <a:avLst/>
          </a:prstGeom>
          <a:noFill/>
        </p:spPr>
        <p:txBody>
          <a:bodyPr wrap="square" rtlCol="0">
            <a:spAutoFit/>
          </a:bodyPr>
          <a:lstStyle/>
          <a:p>
            <a:r>
              <a:rPr lang="en-US" i="1" dirty="0"/>
              <a:t>Fact: Did you know fish ladders are basically step stools for fish? Pools of water get higher, in steps, so fish can jump from one pool to the next, until they are over the obstacle.</a:t>
            </a:r>
          </a:p>
        </p:txBody>
      </p:sp>
      <p:pic>
        <p:nvPicPr>
          <p:cNvPr id="6" name="Picture 2">
            <a:extLst>
              <a:ext uri="{FF2B5EF4-FFF2-40B4-BE49-F238E27FC236}">
                <a16:creationId xmlns:a16="http://schemas.microsoft.com/office/drawing/2014/main" id="{F602FFCA-0ACE-46C6-A8A8-7A18698EFCE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8151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FA6F8ABB-6C5D-4349-9E1B-198D1ABFA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4493" y="1333265"/>
            <a:ext cx="4840399" cy="4290450"/>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noFill/>
          <a:ln w="50800" cmpd="sng">
            <a:solidFill>
              <a:schemeClr val="tx1"/>
            </a:solid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3" name="Subtitle 2">
            <a:extLst>
              <a:ext uri="{FF2B5EF4-FFF2-40B4-BE49-F238E27FC236}">
                <a16:creationId xmlns:a16="http://schemas.microsoft.com/office/drawing/2014/main" id="{74976395-233A-417B-9F6D-9670E6218117}"/>
              </a:ext>
            </a:extLst>
          </p:cNvPr>
          <p:cNvSpPr>
            <a:spLocks noGrp="1"/>
          </p:cNvSpPr>
          <p:nvPr>
            <p:ph type="subTitle" idx="1"/>
          </p:nvPr>
        </p:nvSpPr>
        <p:spPr>
          <a:xfrm>
            <a:off x="1053847" y="2183581"/>
            <a:ext cx="5013661" cy="1805323"/>
          </a:xfrm>
        </p:spPr>
        <p:txBody>
          <a:bodyPr anchor="b">
            <a:noAutofit/>
          </a:bodyPr>
          <a:lstStyle/>
          <a:p>
            <a:pPr algn="l"/>
            <a:r>
              <a:rPr lang="en-US" sz="2800" dirty="0"/>
              <a:t>Part of your habitat has been ruined by construction.  Roll the dice and go back that number of spots.</a:t>
            </a:r>
          </a:p>
        </p:txBody>
      </p:sp>
      <p:grpSp>
        <p:nvGrpSpPr>
          <p:cNvPr id="23" name="Group 22">
            <a:extLst>
              <a:ext uri="{FF2B5EF4-FFF2-40B4-BE49-F238E27FC236}">
                <a16:creationId xmlns:a16="http://schemas.microsoft.com/office/drawing/2014/main" id="{5CA4BCD1-F813-4A68-8727-7A3DE67AC5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31480" y="1075612"/>
            <a:ext cx="1128382" cy="847206"/>
            <a:chOff x="7393391" y="1075612"/>
            <a:chExt cx="1128382" cy="847206"/>
          </a:xfrm>
        </p:grpSpPr>
        <p:sp>
          <p:nvSpPr>
            <p:cNvPr id="24"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393391" y="1327438"/>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25"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71281" y="1075612"/>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pic>
        <p:nvPicPr>
          <p:cNvPr id="5" name="Graphic 4" descr="Fish with solid fill">
            <a:extLst>
              <a:ext uri="{FF2B5EF4-FFF2-40B4-BE49-F238E27FC236}">
                <a16:creationId xmlns:a16="http://schemas.microsoft.com/office/drawing/2014/main" id="{3A9F73E2-FFF0-4A75-882B-8B3976B9C0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7077881" y="2011680"/>
            <a:ext cx="2933622" cy="2933622"/>
          </a:xfrm>
          <a:prstGeom prst="rect">
            <a:avLst/>
          </a:prstGeom>
        </p:spPr>
      </p:pic>
      <p:sp>
        <p:nvSpPr>
          <p:cNvPr id="2" name="TextBox 1">
            <a:extLst>
              <a:ext uri="{FF2B5EF4-FFF2-40B4-BE49-F238E27FC236}">
                <a16:creationId xmlns:a16="http://schemas.microsoft.com/office/drawing/2014/main" id="{F196C3D0-1AAF-4EF1-AFA3-EE277DC415BA}"/>
              </a:ext>
            </a:extLst>
          </p:cNvPr>
          <p:cNvSpPr txBox="1"/>
          <p:nvPr/>
        </p:nvSpPr>
        <p:spPr>
          <a:xfrm>
            <a:off x="1053847" y="4412974"/>
            <a:ext cx="5240936" cy="646331"/>
          </a:xfrm>
          <a:prstGeom prst="rect">
            <a:avLst/>
          </a:prstGeom>
          <a:noFill/>
        </p:spPr>
        <p:txBody>
          <a:bodyPr wrap="square" rtlCol="0">
            <a:spAutoFit/>
          </a:bodyPr>
          <a:lstStyle/>
          <a:p>
            <a:r>
              <a:rPr lang="en-US" i="1" dirty="0"/>
              <a:t>Fact: Did you know most habitat loss is caused by people?  </a:t>
            </a:r>
          </a:p>
        </p:txBody>
      </p:sp>
      <p:pic>
        <p:nvPicPr>
          <p:cNvPr id="10" name="Picture 2">
            <a:extLst>
              <a:ext uri="{FF2B5EF4-FFF2-40B4-BE49-F238E27FC236}">
                <a16:creationId xmlns:a16="http://schemas.microsoft.com/office/drawing/2014/main" id="{864F2815-D42C-4348-AFC8-7F5516E22C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4672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4CAD83B-256D-4EF1-9680-89F533045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E4C9C60D-9D77-45E7-A7AA-45806B23E7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1" name="Rectangle 20">
              <a:extLst>
                <a:ext uri="{FF2B5EF4-FFF2-40B4-BE49-F238E27FC236}">
                  <a16:creationId xmlns:a16="http://schemas.microsoft.com/office/drawing/2014/main" id="{B34D742C-1AE5-4925-9160-7224E37A2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4FF0A4B-3ADB-4A0F-B8EE-7785F277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59EAD2C6-89D0-435B-9B8C-E3240DEAB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5" y="0"/>
            <a:ext cx="10237785" cy="685799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DD3C3624-321C-4EFC-BA03-ED8C899B3DBC}"/>
              </a:ext>
            </a:extLst>
          </p:cNvPr>
          <p:cNvSpPr>
            <a:spLocks noGrp="1"/>
          </p:cNvSpPr>
          <p:nvPr>
            <p:ph type="title"/>
          </p:nvPr>
        </p:nvSpPr>
        <p:spPr>
          <a:xfrm>
            <a:off x="550861" y="3697356"/>
            <a:ext cx="5257799" cy="1881809"/>
          </a:xfrm>
        </p:spPr>
        <p:txBody>
          <a:bodyPr vert="horz" wrap="square" lIns="91440" tIns="45720" rIns="91440" bIns="45720" rtlCol="0" anchor="b">
            <a:normAutofit/>
          </a:bodyPr>
          <a:lstStyle/>
          <a:p>
            <a:r>
              <a:rPr lang="en-US" sz="2800" kern="1200" dirty="0">
                <a:solidFill>
                  <a:schemeClr val="tx1"/>
                </a:solidFill>
                <a:latin typeface="+mn-lt"/>
                <a:ea typeface="+mj-ea"/>
                <a:cs typeface="+mj-cs"/>
              </a:rPr>
              <a:t>A fisherman has caught you and plans to eat you.  You find </a:t>
            </a:r>
            <a:r>
              <a:rPr lang="en-US" sz="2800" dirty="0">
                <a:latin typeface="+mn-lt"/>
              </a:rPr>
              <a:t>yourself in a hot frying pan. </a:t>
            </a:r>
            <a:r>
              <a:rPr lang="en-US" sz="2800" kern="1200" dirty="0">
                <a:solidFill>
                  <a:schemeClr val="tx1"/>
                </a:solidFill>
                <a:latin typeface="+mn-lt"/>
                <a:ea typeface="+mj-ea"/>
                <a:cs typeface="+mj-cs"/>
              </a:rPr>
              <a:t>Hop from foot to foot 3 times. Your game is over. </a:t>
            </a:r>
          </a:p>
        </p:txBody>
      </p:sp>
      <p:pic>
        <p:nvPicPr>
          <p:cNvPr id="12" name="Content Placeholder 3" descr="Dead Fish Skeleton outline">
            <a:extLst>
              <a:ext uri="{FF2B5EF4-FFF2-40B4-BE49-F238E27FC236}">
                <a16:creationId xmlns:a16="http://schemas.microsoft.com/office/drawing/2014/main" id="{90FB6CFE-42A3-4EE6-87DF-76EF65CB7B0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808660" y="5018"/>
            <a:ext cx="5574147" cy="5574147"/>
          </a:xfrm>
          <a:prstGeom prst="rect">
            <a:avLst/>
          </a:prstGeom>
        </p:spPr>
      </p:pic>
      <p:pic>
        <p:nvPicPr>
          <p:cNvPr id="9" name="Picture 2">
            <a:extLst>
              <a:ext uri="{FF2B5EF4-FFF2-40B4-BE49-F238E27FC236}">
                <a16:creationId xmlns:a16="http://schemas.microsoft.com/office/drawing/2014/main" id="{7E8D77EC-DA4F-4101-84B7-3F1C3BE250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89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29DC0A9B-431A-720D-A065-90D131D8E622}"/>
              </a:ext>
            </a:extLst>
          </p:cNvPr>
          <p:cNvSpPr>
            <a:spLocks noGrp="1"/>
          </p:cNvSpPr>
          <p:nvPr>
            <p:ph idx="1"/>
          </p:nvPr>
        </p:nvSpPr>
        <p:spPr>
          <a:xfrm>
            <a:off x="799495" y="1031630"/>
            <a:ext cx="3505494" cy="3785419"/>
          </a:xfrm>
        </p:spPr>
        <p:txBody>
          <a:bodyPr>
            <a:normAutofit/>
          </a:bodyPr>
          <a:lstStyle/>
          <a:p>
            <a:pPr marL="0" indent="0">
              <a:buNone/>
            </a:pPr>
            <a:r>
              <a:rPr lang="en-US" dirty="0"/>
              <a:t>People in your area are responsible stewards of the water. Your home is clean and full of food.  You feel great! Roll the dice and move ahead.</a:t>
            </a:r>
          </a:p>
        </p:txBody>
      </p:sp>
      <p:sp>
        <p:nvSpPr>
          <p:cNvPr id="11" name="Rectangle 10">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EF28A9DF-2933-4240-BD1C-ED378F509324}"/>
              </a:ext>
            </a:extLst>
          </p:cNvPr>
          <p:cNvPicPr>
            <a:picLocks noChangeAspect="1"/>
          </p:cNvPicPr>
          <p:nvPr/>
        </p:nvPicPr>
        <p:blipFill>
          <a:blip r:embed="rId2"/>
          <a:stretch>
            <a:fillRect/>
          </a:stretch>
        </p:blipFill>
        <p:spPr>
          <a:xfrm>
            <a:off x="5791822" y="807593"/>
            <a:ext cx="5247410" cy="5239568"/>
          </a:xfrm>
          <a:prstGeom prst="rect">
            <a:avLst/>
          </a:prstGeom>
          <a:effectLst/>
        </p:spPr>
      </p:pic>
      <p:sp>
        <p:nvSpPr>
          <p:cNvPr id="7" name="TextBox 6">
            <a:extLst>
              <a:ext uri="{FF2B5EF4-FFF2-40B4-BE49-F238E27FC236}">
                <a16:creationId xmlns:a16="http://schemas.microsoft.com/office/drawing/2014/main" id="{C4CAE7DB-2CA0-4B53-B5B8-D297499FD7E4}"/>
              </a:ext>
            </a:extLst>
          </p:cNvPr>
          <p:cNvSpPr txBox="1"/>
          <p:nvPr/>
        </p:nvSpPr>
        <p:spPr>
          <a:xfrm>
            <a:off x="286468" y="4150396"/>
            <a:ext cx="4018521" cy="1754326"/>
          </a:xfrm>
          <a:prstGeom prst="rect">
            <a:avLst/>
          </a:prstGeom>
          <a:noFill/>
        </p:spPr>
        <p:txBody>
          <a:bodyPr wrap="square">
            <a:spAutoFit/>
          </a:bodyPr>
          <a:lstStyle/>
          <a:p>
            <a:r>
              <a:rPr lang="en-US" i="1" dirty="0"/>
              <a:t>Fact: Did you know that stewardship means caking care of the things around us?  Picking up trash, conserving water, and leaving habitat better than you found it, are all examples of being a good steward.</a:t>
            </a:r>
            <a:endParaRPr lang="en-US" dirty="0"/>
          </a:p>
        </p:txBody>
      </p:sp>
      <p:pic>
        <p:nvPicPr>
          <p:cNvPr id="9" name="Picture 2">
            <a:extLst>
              <a:ext uri="{FF2B5EF4-FFF2-40B4-BE49-F238E27FC236}">
                <a16:creationId xmlns:a16="http://schemas.microsoft.com/office/drawing/2014/main" id="{43FC1F70-0F4E-41BD-AB57-5E0FCB983C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2863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05A58D7E-6AB0-49C1-A2D2-F0352CC603EA}"/>
              </a:ext>
            </a:extLst>
          </p:cNvPr>
          <p:cNvPicPr>
            <a:picLocks noGrp="1" noChangeAspect="1"/>
          </p:cNvPicPr>
          <p:nvPr>
            <p:ph idx="1"/>
          </p:nvPr>
        </p:nvPicPr>
        <p:blipFill>
          <a:blip r:embed="rId2"/>
          <a:stretch>
            <a:fillRect/>
          </a:stretch>
        </p:blipFill>
        <p:spPr>
          <a:xfrm flipH="1">
            <a:off x="1908960" y="166403"/>
            <a:ext cx="3746825" cy="3746825"/>
          </a:xfrm>
          <a:prstGeom prst="rect">
            <a:avLst/>
          </a:prstGeom>
        </p:spPr>
      </p:pic>
      <p:sp>
        <p:nvSpPr>
          <p:cNvPr id="5" name="TextBox 4">
            <a:extLst>
              <a:ext uri="{FF2B5EF4-FFF2-40B4-BE49-F238E27FC236}">
                <a16:creationId xmlns:a16="http://schemas.microsoft.com/office/drawing/2014/main" id="{6A5682E4-407C-487B-BCA9-D399F7303536}"/>
              </a:ext>
            </a:extLst>
          </p:cNvPr>
          <p:cNvSpPr txBox="1"/>
          <p:nvPr/>
        </p:nvSpPr>
        <p:spPr>
          <a:xfrm>
            <a:off x="1805354" y="4079631"/>
            <a:ext cx="8675077" cy="954107"/>
          </a:xfrm>
          <a:prstGeom prst="rect">
            <a:avLst/>
          </a:prstGeom>
          <a:noFill/>
        </p:spPr>
        <p:txBody>
          <a:bodyPr wrap="square" rtlCol="0">
            <a:spAutoFit/>
          </a:bodyPr>
          <a:lstStyle/>
          <a:p>
            <a:r>
              <a:rPr lang="en-US" sz="2800" dirty="0"/>
              <a:t>Runoff has carried pollutants into the water.  Move back 1 spot.</a:t>
            </a:r>
          </a:p>
        </p:txBody>
      </p:sp>
      <p:sp>
        <p:nvSpPr>
          <p:cNvPr id="3" name="TextBox 2">
            <a:extLst>
              <a:ext uri="{FF2B5EF4-FFF2-40B4-BE49-F238E27FC236}">
                <a16:creationId xmlns:a16="http://schemas.microsoft.com/office/drawing/2014/main" id="{B13BAC3B-1528-4F06-B32F-3A6950D4E255}"/>
              </a:ext>
            </a:extLst>
          </p:cNvPr>
          <p:cNvSpPr txBox="1"/>
          <p:nvPr/>
        </p:nvSpPr>
        <p:spPr>
          <a:xfrm>
            <a:off x="1805354" y="5366544"/>
            <a:ext cx="8675077" cy="923330"/>
          </a:xfrm>
          <a:prstGeom prst="rect">
            <a:avLst/>
          </a:prstGeom>
          <a:noFill/>
        </p:spPr>
        <p:txBody>
          <a:bodyPr wrap="square" rtlCol="0">
            <a:spAutoFit/>
          </a:bodyPr>
          <a:lstStyle/>
          <a:p>
            <a:r>
              <a:rPr lang="en-US" i="1" dirty="0"/>
              <a:t>Fact: Did you know that runoff is water that the ground cannot absorb, so it flows into our water bodies?  In Montana, we have a spring runoff caused by snow melting in the mountains.</a:t>
            </a:r>
          </a:p>
        </p:txBody>
      </p:sp>
      <p:pic>
        <p:nvPicPr>
          <p:cNvPr id="7" name="Picture 2">
            <a:extLst>
              <a:ext uri="{FF2B5EF4-FFF2-40B4-BE49-F238E27FC236}">
                <a16:creationId xmlns:a16="http://schemas.microsoft.com/office/drawing/2014/main" id="{D33D5713-7628-413A-8258-D82993A9A4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6052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D74A77E7-83F3-EF64-9728-F9EE2090206F}"/>
              </a:ext>
            </a:extLst>
          </p:cNvPr>
          <p:cNvSpPr>
            <a:spLocks noGrp="1"/>
          </p:cNvSpPr>
          <p:nvPr>
            <p:ph idx="1"/>
          </p:nvPr>
        </p:nvSpPr>
        <p:spPr>
          <a:xfrm>
            <a:off x="965202" y="851518"/>
            <a:ext cx="4048344" cy="3536236"/>
          </a:xfrm>
        </p:spPr>
        <p:txBody>
          <a:bodyPr>
            <a:normAutofit/>
          </a:bodyPr>
          <a:lstStyle/>
          <a:p>
            <a:pPr marL="0" indent="0">
              <a:buNone/>
            </a:pPr>
            <a:r>
              <a:rPr lang="en-US" dirty="0"/>
              <a:t>BEAR!  You hide under a fallen tree until the bear leaves.  Shake it off, roll the dice and move ahead.</a:t>
            </a:r>
          </a:p>
        </p:txBody>
      </p:sp>
      <p:sp>
        <p:nvSpPr>
          <p:cNvPr id="13" name="Freeform: Shape 12">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Content Placeholder 3">
            <a:extLst>
              <a:ext uri="{FF2B5EF4-FFF2-40B4-BE49-F238E27FC236}">
                <a16:creationId xmlns:a16="http://schemas.microsoft.com/office/drawing/2014/main" id="{FC12B1B9-126D-4D64-B18E-BE3A043CAEAB}"/>
              </a:ext>
            </a:extLst>
          </p:cNvPr>
          <p:cNvPicPr>
            <a:picLocks noChangeAspect="1"/>
          </p:cNvPicPr>
          <p:nvPr/>
        </p:nvPicPr>
        <p:blipFill>
          <a:blip r:embed="rId2"/>
          <a:stretch>
            <a:fillRect/>
          </a:stretch>
        </p:blipFill>
        <p:spPr>
          <a:xfrm>
            <a:off x="7535330" y="2105470"/>
            <a:ext cx="3217333" cy="3217333"/>
          </a:xfrm>
          <a:prstGeom prst="rect">
            <a:avLst/>
          </a:prstGeom>
        </p:spPr>
      </p:pic>
      <p:sp>
        <p:nvSpPr>
          <p:cNvPr id="2" name="TextBox 1">
            <a:extLst>
              <a:ext uri="{FF2B5EF4-FFF2-40B4-BE49-F238E27FC236}">
                <a16:creationId xmlns:a16="http://schemas.microsoft.com/office/drawing/2014/main" id="{D78D7F40-BE4A-4273-8D74-848EBBB99DB4}"/>
              </a:ext>
            </a:extLst>
          </p:cNvPr>
          <p:cNvSpPr txBox="1"/>
          <p:nvPr/>
        </p:nvSpPr>
        <p:spPr>
          <a:xfrm>
            <a:off x="965202" y="4810539"/>
            <a:ext cx="5872920" cy="646331"/>
          </a:xfrm>
          <a:prstGeom prst="rect">
            <a:avLst/>
          </a:prstGeom>
          <a:noFill/>
        </p:spPr>
        <p:txBody>
          <a:bodyPr wrap="square" rtlCol="0">
            <a:spAutoFit/>
          </a:bodyPr>
          <a:lstStyle/>
          <a:p>
            <a:r>
              <a:rPr lang="en-US" i="1" dirty="0"/>
              <a:t>Fact: Did you know that fallen trees often provide valuable shade and hiding places for fish?</a:t>
            </a:r>
          </a:p>
        </p:txBody>
      </p:sp>
      <p:pic>
        <p:nvPicPr>
          <p:cNvPr id="7" name="Picture 2">
            <a:extLst>
              <a:ext uri="{FF2B5EF4-FFF2-40B4-BE49-F238E27FC236}">
                <a16:creationId xmlns:a16="http://schemas.microsoft.com/office/drawing/2014/main" id="{1685971E-A3CC-40C4-AF6C-AF329F5650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1888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224674-F3FA-4918-91E2-E1248C6D7CB4}"/>
              </a:ext>
            </a:extLst>
          </p:cNvPr>
          <p:cNvSpPr>
            <a:spLocks noGrp="1"/>
          </p:cNvSpPr>
          <p:nvPr>
            <p:ph type="title"/>
          </p:nvPr>
        </p:nvSpPr>
        <p:spPr>
          <a:xfrm>
            <a:off x="1028700" y="1574020"/>
            <a:ext cx="2628900" cy="3333750"/>
          </a:xfrm>
          <a:noFill/>
        </p:spPr>
        <p:txBody>
          <a:bodyPr vert="horz" lIns="91440" tIns="45720" rIns="91440" bIns="45720" rtlCol="0" anchor="ctr">
            <a:noAutofit/>
          </a:bodyPr>
          <a:lstStyle/>
          <a:p>
            <a:pPr algn="ctr"/>
            <a:r>
              <a:rPr lang="en-US" sz="2800" kern="1200" dirty="0">
                <a:solidFill>
                  <a:srgbClr val="FFFFFF"/>
                </a:solidFill>
                <a:latin typeface="+mn-lt"/>
                <a:ea typeface="+mj-ea"/>
                <a:cs typeface="+mj-cs"/>
              </a:rPr>
              <a:t>The ice has formed over the lake.  </a:t>
            </a:r>
            <a:r>
              <a:rPr lang="en-US" sz="2800" dirty="0">
                <a:solidFill>
                  <a:srgbClr val="FFFFFF"/>
                </a:solidFill>
                <a:latin typeface="+mn-lt"/>
              </a:rPr>
              <a:t>You slow down to conserve energy.  Slowly move forward 1 spot.</a:t>
            </a:r>
            <a:endParaRPr lang="en-US" sz="2800" kern="1200" dirty="0">
              <a:solidFill>
                <a:srgbClr val="FFFFFF"/>
              </a:solidFill>
              <a:latin typeface="+mn-lt"/>
              <a:ea typeface="+mj-ea"/>
              <a:cs typeface="+mj-cs"/>
            </a:endParaRPr>
          </a:p>
        </p:txBody>
      </p:sp>
      <p:pic>
        <p:nvPicPr>
          <p:cNvPr id="4" name="Content Placeholder 3" descr="Fish with solid fill">
            <a:extLst>
              <a:ext uri="{FF2B5EF4-FFF2-40B4-BE49-F238E27FC236}">
                <a16:creationId xmlns:a16="http://schemas.microsoft.com/office/drawing/2014/main" id="{3524A35E-7E7D-4A92-A746-A797A11E912C}"/>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83296" y="643466"/>
            <a:ext cx="5568739" cy="5568739"/>
          </a:xfrm>
          <a:prstGeom prst="rect">
            <a:avLst/>
          </a:prstGeom>
        </p:spPr>
      </p:pic>
      <p:sp>
        <p:nvSpPr>
          <p:cNvPr id="3" name="TextBox 2">
            <a:extLst>
              <a:ext uri="{FF2B5EF4-FFF2-40B4-BE49-F238E27FC236}">
                <a16:creationId xmlns:a16="http://schemas.microsoft.com/office/drawing/2014/main" id="{80630CC7-A554-4CF6-BFEE-775A191E18E4}"/>
              </a:ext>
            </a:extLst>
          </p:cNvPr>
          <p:cNvSpPr txBox="1"/>
          <p:nvPr/>
        </p:nvSpPr>
        <p:spPr>
          <a:xfrm>
            <a:off x="2026508" y="5535827"/>
            <a:ext cx="8081319" cy="646331"/>
          </a:xfrm>
          <a:prstGeom prst="rect">
            <a:avLst/>
          </a:prstGeom>
          <a:noFill/>
        </p:spPr>
        <p:txBody>
          <a:bodyPr wrap="square" rtlCol="0">
            <a:spAutoFit/>
          </a:bodyPr>
          <a:lstStyle/>
          <a:p>
            <a:r>
              <a:rPr lang="en-US" i="1" dirty="0"/>
              <a:t>Fact: Did you know that fish are cold-blooded and depend on their environment to regulate their body temperature?</a:t>
            </a:r>
          </a:p>
        </p:txBody>
      </p:sp>
      <p:pic>
        <p:nvPicPr>
          <p:cNvPr id="6" name="Picture 2">
            <a:extLst>
              <a:ext uri="{FF2B5EF4-FFF2-40B4-BE49-F238E27FC236}">
                <a16:creationId xmlns:a16="http://schemas.microsoft.com/office/drawing/2014/main" id="{00622457-977C-4B50-8D40-01A440AC362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5971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224674-F3FA-4918-91E2-E1248C6D7CB4}"/>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2800" kern="1200" dirty="0">
                <a:solidFill>
                  <a:srgbClr val="FFFFFF"/>
                </a:solidFill>
                <a:latin typeface="+mj-lt"/>
                <a:ea typeface="+mj-ea"/>
                <a:cs typeface="+mj-cs"/>
              </a:rPr>
              <a:t>You are infected with a parasite.  You die and your game is over.</a:t>
            </a:r>
          </a:p>
        </p:txBody>
      </p:sp>
      <p:pic>
        <p:nvPicPr>
          <p:cNvPr id="4" name="Content Placeholder 3" descr="Dead Fish Skeleton outline">
            <a:extLst>
              <a:ext uri="{FF2B5EF4-FFF2-40B4-BE49-F238E27FC236}">
                <a16:creationId xmlns:a16="http://schemas.microsoft.com/office/drawing/2014/main" id="{3524A35E-7E7D-4A92-A746-A797A11E912C}"/>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5383296" y="643466"/>
            <a:ext cx="5568739" cy="5568739"/>
          </a:xfrm>
          <a:prstGeom prst="rect">
            <a:avLst/>
          </a:prstGeom>
        </p:spPr>
      </p:pic>
      <p:sp>
        <p:nvSpPr>
          <p:cNvPr id="8" name="TextBox 7">
            <a:extLst>
              <a:ext uri="{FF2B5EF4-FFF2-40B4-BE49-F238E27FC236}">
                <a16:creationId xmlns:a16="http://schemas.microsoft.com/office/drawing/2014/main" id="{2BD25ADF-344C-4C00-89F7-9413CDB86045}"/>
              </a:ext>
            </a:extLst>
          </p:cNvPr>
          <p:cNvSpPr txBox="1"/>
          <p:nvPr/>
        </p:nvSpPr>
        <p:spPr>
          <a:xfrm>
            <a:off x="1395663" y="5678905"/>
            <a:ext cx="8271877" cy="646331"/>
          </a:xfrm>
          <a:prstGeom prst="rect">
            <a:avLst/>
          </a:prstGeom>
          <a:noFill/>
        </p:spPr>
        <p:txBody>
          <a:bodyPr wrap="square" rtlCol="0">
            <a:spAutoFit/>
          </a:bodyPr>
          <a:lstStyle/>
          <a:p>
            <a:r>
              <a:rPr lang="en-US" i="1" dirty="0"/>
              <a:t>Fact: Did you know that a parasite lives in or on an animal, and causes harm to that animal?  Not all parasites cause death, and they are often a natural part of ecosystems.</a:t>
            </a:r>
          </a:p>
        </p:txBody>
      </p:sp>
      <p:pic>
        <p:nvPicPr>
          <p:cNvPr id="6" name="Picture 2">
            <a:extLst>
              <a:ext uri="{FF2B5EF4-FFF2-40B4-BE49-F238E27FC236}">
                <a16:creationId xmlns:a16="http://schemas.microsoft.com/office/drawing/2014/main" id="{915ACCD2-9DBF-4B15-9B5D-30398BED7C0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3182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FA6F8ABB-6C5D-4349-9E1B-198D1ABFA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4493" y="1333265"/>
            <a:ext cx="4840399" cy="4290450"/>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noFill/>
          <a:ln w="50800" cmpd="sng">
            <a:solidFill>
              <a:schemeClr val="tx1"/>
            </a:solid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3" name="Subtitle 2">
            <a:extLst>
              <a:ext uri="{FF2B5EF4-FFF2-40B4-BE49-F238E27FC236}">
                <a16:creationId xmlns:a16="http://schemas.microsoft.com/office/drawing/2014/main" id="{74976395-233A-417B-9F6D-9670E6218117}"/>
              </a:ext>
            </a:extLst>
          </p:cNvPr>
          <p:cNvSpPr>
            <a:spLocks noGrp="1"/>
          </p:cNvSpPr>
          <p:nvPr>
            <p:ph type="subTitle" idx="1"/>
          </p:nvPr>
        </p:nvSpPr>
        <p:spPr>
          <a:xfrm>
            <a:off x="802055" y="2303041"/>
            <a:ext cx="5013661" cy="1528560"/>
          </a:xfrm>
        </p:spPr>
        <p:txBody>
          <a:bodyPr anchor="b">
            <a:noAutofit/>
          </a:bodyPr>
          <a:lstStyle/>
          <a:p>
            <a:pPr algn="l"/>
            <a:r>
              <a:rPr lang="en-US" sz="2800" dirty="0"/>
              <a:t>Congratulations!  You made it out alive.  Let’s hope you learned some lessons that will help you through next year, too!</a:t>
            </a:r>
          </a:p>
        </p:txBody>
      </p:sp>
      <p:grpSp>
        <p:nvGrpSpPr>
          <p:cNvPr id="23" name="Group 22">
            <a:extLst>
              <a:ext uri="{FF2B5EF4-FFF2-40B4-BE49-F238E27FC236}">
                <a16:creationId xmlns:a16="http://schemas.microsoft.com/office/drawing/2014/main" id="{5CA4BCD1-F813-4A68-8727-7A3DE67AC5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31480" y="1075612"/>
            <a:ext cx="1128382" cy="847206"/>
            <a:chOff x="7393391" y="1075612"/>
            <a:chExt cx="1128382" cy="847206"/>
          </a:xfrm>
        </p:grpSpPr>
        <p:sp>
          <p:nvSpPr>
            <p:cNvPr id="24"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393391" y="1327438"/>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25"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71281" y="1075612"/>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pic>
        <p:nvPicPr>
          <p:cNvPr id="5" name="Graphic 4" descr="Fish with solid fill">
            <a:extLst>
              <a:ext uri="{FF2B5EF4-FFF2-40B4-BE49-F238E27FC236}">
                <a16:creationId xmlns:a16="http://schemas.microsoft.com/office/drawing/2014/main" id="{3A9F73E2-FFF0-4A75-882B-8B3976B9C0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99468" y="1374233"/>
            <a:ext cx="4363782" cy="4363782"/>
          </a:xfrm>
          <a:prstGeom prst="rect">
            <a:avLst/>
          </a:prstGeom>
        </p:spPr>
      </p:pic>
      <p:pic>
        <p:nvPicPr>
          <p:cNvPr id="9" name="Picture 2">
            <a:extLst>
              <a:ext uri="{FF2B5EF4-FFF2-40B4-BE49-F238E27FC236}">
                <a16:creationId xmlns:a16="http://schemas.microsoft.com/office/drawing/2014/main" id="{4E4F7D84-40C4-42C9-8C8D-0AD2FDD3282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6353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4CAD83B-256D-4EF1-9680-89F533045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E4C9C60D-9D77-45E7-A7AA-45806B23E7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1" name="Rectangle 20">
              <a:extLst>
                <a:ext uri="{FF2B5EF4-FFF2-40B4-BE49-F238E27FC236}">
                  <a16:creationId xmlns:a16="http://schemas.microsoft.com/office/drawing/2014/main" id="{B34D742C-1AE5-4925-9160-7224E37A2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4FF0A4B-3ADB-4A0F-B8EE-7785F277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59EAD2C6-89D0-435B-9B8C-E3240DEAB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5" y="0"/>
            <a:ext cx="10237785" cy="685799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DD3C3624-321C-4EFC-BA03-ED8C899B3DBC}"/>
              </a:ext>
            </a:extLst>
          </p:cNvPr>
          <p:cNvSpPr>
            <a:spLocks noGrp="1"/>
          </p:cNvSpPr>
          <p:nvPr>
            <p:ph type="title"/>
          </p:nvPr>
        </p:nvSpPr>
        <p:spPr>
          <a:xfrm>
            <a:off x="259316" y="3428999"/>
            <a:ext cx="5257799" cy="2115288"/>
          </a:xfrm>
        </p:spPr>
        <p:txBody>
          <a:bodyPr vert="horz" wrap="square" lIns="91440" tIns="45720" rIns="91440" bIns="45720" rtlCol="0" anchor="b">
            <a:normAutofit/>
          </a:bodyPr>
          <a:lstStyle/>
          <a:p>
            <a:r>
              <a:rPr lang="en-US" sz="2800" kern="1200" dirty="0">
                <a:solidFill>
                  <a:schemeClr val="tx1"/>
                </a:solidFill>
                <a:latin typeface="+mn-lt"/>
                <a:ea typeface="+mj-ea"/>
                <a:cs typeface="+mj-cs"/>
              </a:rPr>
              <a:t>Wow! What a great bug hatch.  You eat until your stomach is full.  Roll the dice and move ahead.</a:t>
            </a:r>
          </a:p>
        </p:txBody>
      </p:sp>
      <p:pic>
        <p:nvPicPr>
          <p:cNvPr id="4" name="Content Placeholder 3">
            <a:extLst>
              <a:ext uri="{FF2B5EF4-FFF2-40B4-BE49-F238E27FC236}">
                <a16:creationId xmlns:a16="http://schemas.microsoft.com/office/drawing/2014/main" id="{49238E96-CAE8-4919-8EA1-2FE51D0A2218}"/>
              </a:ext>
            </a:extLst>
          </p:cNvPr>
          <p:cNvPicPr>
            <a:picLocks noGrp="1" noChangeAspect="1"/>
          </p:cNvPicPr>
          <p:nvPr>
            <p:ph idx="1"/>
          </p:nvPr>
        </p:nvPicPr>
        <p:blipFill>
          <a:blip r:embed="rId2"/>
          <a:stretch>
            <a:fillRect/>
          </a:stretch>
        </p:blipFill>
        <p:spPr>
          <a:xfrm>
            <a:off x="5247861" y="-586203"/>
            <a:ext cx="6393278" cy="6393278"/>
          </a:xfrm>
          <a:prstGeom prst="rect">
            <a:avLst/>
          </a:prstGeom>
          <a:effectLst>
            <a:outerShdw blurRad="508000" dist="101600" dir="5400000" algn="tl" rotWithShape="0">
              <a:prstClr val="black">
                <a:alpha val="10000"/>
              </a:prstClr>
            </a:outerShdw>
          </a:effectLst>
        </p:spPr>
      </p:pic>
      <p:pic>
        <p:nvPicPr>
          <p:cNvPr id="9" name="Picture 2">
            <a:extLst>
              <a:ext uri="{FF2B5EF4-FFF2-40B4-BE49-F238E27FC236}">
                <a16:creationId xmlns:a16="http://schemas.microsoft.com/office/drawing/2014/main" id="{67E8DC90-0521-45CA-A64D-A6D7732369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65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ED8053C-AF28-403A-90F2-67A100EDEC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3D24F8-70C6-4860-A8BE-04B54EFA8688}"/>
              </a:ext>
            </a:extLst>
          </p:cNvPr>
          <p:cNvSpPr>
            <a:spLocks noGrp="1"/>
          </p:cNvSpPr>
          <p:nvPr>
            <p:ph type="title"/>
          </p:nvPr>
        </p:nvSpPr>
        <p:spPr>
          <a:xfrm>
            <a:off x="5628591" y="2077048"/>
            <a:ext cx="6404260" cy="1779335"/>
          </a:xfrm>
        </p:spPr>
        <p:txBody>
          <a:bodyPr vert="horz" lIns="91440" tIns="45720" rIns="91440" bIns="45720" rtlCol="0" anchor="b">
            <a:normAutofit/>
          </a:bodyPr>
          <a:lstStyle/>
          <a:p>
            <a:r>
              <a:rPr lang="en-US" sz="2800" dirty="0">
                <a:latin typeface="+mn-lt"/>
              </a:rPr>
              <a:t>Swim quickly! </a:t>
            </a:r>
            <a:r>
              <a:rPr lang="en-US" sz="2800" kern="1200" dirty="0">
                <a:solidFill>
                  <a:schemeClr val="tx1"/>
                </a:solidFill>
                <a:latin typeface="+mn-lt"/>
                <a:ea typeface="+mj-ea"/>
                <a:cs typeface="+mj-cs"/>
              </a:rPr>
              <a:t>An otter is hunting for </a:t>
            </a:r>
            <a:r>
              <a:rPr lang="en-US" sz="2800" dirty="0">
                <a:latin typeface="+mn-lt"/>
              </a:rPr>
              <a:t>food</a:t>
            </a:r>
            <a:r>
              <a:rPr lang="en-US" sz="2800" kern="1200" dirty="0">
                <a:solidFill>
                  <a:schemeClr val="tx1"/>
                </a:solidFill>
                <a:latin typeface="+mn-lt"/>
                <a:ea typeface="+mj-ea"/>
                <a:cs typeface="+mj-cs"/>
              </a:rPr>
              <a:t>, and you are on the menu.  </a:t>
            </a:r>
            <a:r>
              <a:rPr lang="en-US" sz="2800" dirty="0">
                <a:latin typeface="+mn-lt"/>
              </a:rPr>
              <a:t>You </a:t>
            </a:r>
            <a:r>
              <a:rPr lang="en-US" sz="2800" kern="1200" dirty="0">
                <a:solidFill>
                  <a:schemeClr val="tx1"/>
                </a:solidFill>
                <a:latin typeface="+mn-lt"/>
                <a:ea typeface="+mj-ea"/>
                <a:cs typeface="+mj-cs"/>
              </a:rPr>
              <a:t>speed up and get away before </a:t>
            </a:r>
            <a:r>
              <a:rPr lang="en-US" sz="2800" dirty="0">
                <a:latin typeface="+mn-lt"/>
              </a:rPr>
              <a:t>the otter</a:t>
            </a:r>
            <a:r>
              <a:rPr lang="en-US" sz="2800" kern="1200" dirty="0">
                <a:solidFill>
                  <a:schemeClr val="tx1"/>
                </a:solidFill>
                <a:latin typeface="+mn-lt"/>
                <a:ea typeface="+mj-ea"/>
                <a:cs typeface="+mj-cs"/>
              </a:rPr>
              <a:t> sees you.  Move ahead </a:t>
            </a:r>
            <a:r>
              <a:rPr lang="en-US" sz="2800" dirty="0">
                <a:latin typeface="+mn-lt"/>
              </a:rPr>
              <a:t>1</a:t>
            </a:r>
            <a:r>
              <a:rPr lang="en-US" sz="2800" kern="1200" dirty="0">
                <a:solidFill>
                  <a:schemeClr val="tx1"/>
                </a:solidFill>
                <a:latin typeface="+mn-lt"/>
                <a:ea typeface="+mj-ea"/>
                <a:cs typeface="+mj-cs"/>
              </a:rPr>
              <a:t> </a:t>
            </a:r>
            <a:r>
              <a:rPr lang="en-US" sz="2800" dirty="0">
                <a:latin typeface="+mn-lt"/>
              </a:rPr>
              <a:t>spot</a:t>
            </a:r>
            <a:r>
              <a:rPr lang="en-US" sz="2800" kern="1200" dirty="0">
                <a:solidFill>
                  <a:schemeClr val="tx1"/>
                </a:solidFill>
                <a:latin typeface="+mn-lt"/>
                <a:ea typeface="+mj-ea"/>
                <a:cs typeface="+mj-cs"/>
              </a:rPr>
              <a:t>.</a:t>
            </a:r>
          </a:p>
        </p:txBody>
      </p:sp>
      <p:pic>
        <p:nvPicPr>
          <p:cNvPr id="4" name="Content Placeholder 3" descr="Shape&#10;&#10;Description automatically generated with low confidence">
            <a:extLst>
              <a:ext uri="{FF2B5EF4-FFF2-40B4-BE49-F238E27FC236}">
                <a16:creationId xmlns:a16="http://schemas.microsoft.com/office/drawing/2014/main" id="{040E46A4-436B-4C58-B15B-F624CAA3E9D1}"/>
              </a:ext>
            </a:extLst>
          </p:cNvPr>
          <p:cNvPicPr>
            <a:picLocks noGrp="1" noChangeAspect="1"/>
          </p:cNvPicPr>
          <p:nvPr>
            <p:ph idx="1"/>
          </p:nvPr>
        </p:nvPicPr>
        <p:blipFill>
          <a:blip r:embed="rId2"/>
          <a:stretch>
            <a:fillRect/>
          </a:stretch>
        </p:blipFill>
        <p:spPr>
          <a:xfrm>
            <a:off x="965200" y="1262316"/>
            <a:ext cx="4073459" cy="4069507"/>
          </a:xfrm>
          <a:prstGeom prst="rect">
            <a:avLst/>
          </a:prstGeom>
        </p:spPr>
      </p:pic>
      <p:grpSp>
        <p:nvGrpSpPr>
          <p:cNvPr id="20" name="Group 19">
            <a:extLst>
              <a:ext uri="{FF2B5EF4-FFF2-40B4-BE49-F238E27FC236}">
                <a16:creationId xmlns:a16="http://schemas.microsoft.com/office/drawing/2014/main" id="{F73EE64F-16AA-4E92-AC75-26714B95F45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290916" y="746452"/>
            <a:ext cx="1128382" cy="847206"/>
            <a:chOff x="8183879" y="1000124"/>
            <a:chExt cx="1562267" cy="1172973"/>
          </a:xfrm>
        </p:grpSpPr>
        <p:sp>
          <p:nvSpPr>
            <p:cNvPr id="21" name="Freeform 5">
              <a:extLst>
                <a:ext uri="{FF2B5EF4-FFF2-40B4-BE49-F238E27FC236}">
                  <a16:creationId xmlns:a16="http://schemas.microsoft.com/office/drawing/2014/main" id="{82C925BF-6697-4E5C-A269-2F88053ACE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22" name="Freeform 5">
              <a:extLst>
                <a:ext uri="{FF2B5EF4-FFF2-40B4-BE49-F238E27FC236}">
                  <a16:creationId xmlns:a16="http://schemas.microsoft.com/office/drawing/2014/main" id="{C34BFECD-A97E-4D3F-A8CF-03115207DA0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pic>
        <p:nvPicPr>
          <p:cNvPr id="8" name="Picture 2">
            <a:extLst>
              <a:ext uri="{FF2B5EF4-FFF2-40B4-BE49-F238E27FC236}">
                <a16:creationId xmlns:a16="http://schemas.microsoft.com/office/drawing/2014/main" id="{48C7BC37-97B5-4E60-ADA2-8012A93E5F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6425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D74A77E7-83F3-EF64-9728-F9EE2090206F}"/>
              </a:ext>
            </a:extLst>
          </p:cNvPr>
          <p:cNvSpPr>
            <a:spLocks noGrp="1"/>
          </p:cNvSpPr>
          <p:nvPr>
            <p:ph idx="1"/>
          </p:nvPr>
        </p:nvSpPr>
        <p:spPr>
          <a:xfrm>
            <a:off x="965202" y="1173293"/>
            <a:ext cx="4048344" cy="3536236"/>
          </a:xfrm>
        </p:spPr>
        <p:txBody>
          <a:bodyPr>
            <a:normAutofit lnSpcReduction="10000"/>
          </a:bodyPr>
          <a:lstStyle/>
          <a:p>
            <a:pPr marL="0" indent="0">
              <a:buNone/>
            </a:pPr>
            <a:r>
              <a:rPr lang="en-US" dirty="0"/>
              <a:t>Uh Oh. A tourist caught you and kept you out of the water too long for photos.  You feel awful, and are on the verge of dying.  Hold your breath as long as you can. Roll the dice, and drag yourself backwards that many spots.</a:t>
            </a:r>
          </a:p>
        </p:txBody>
      </p:sp>
      <p:sp>
        <p:nvSpPr>
          <p:cNvPr id="13" name="Freeform: Shape 12">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Content Placeholder 3">
            <a:extLst>
              <a:ext uri="{FF2B5EF4-FFF2-40B4-BE49-F238E27FC236}">
                <a16:creationId xmlns:a16="http://schemas.microsoft.com/office/drawing/2014/main" id="{FC12B1B9-126D-4D64-B18E-BE3A043CAEAB}"/>
              </a:ext>
            </a:extLst>
          </p:cNvPr>
          <p:cNvPicPr>
            <a:picLocks noChangeAspect="1"/>
          </p:cNvPicPr>
          <p:nvPr/>
        </p:nvPicPr>
        <p:blipFill>
          <a:blip r:embed="rId2"/>
          <a:stretch>
            <a:fillRect/>
          </a:stretch>
        </p:blipFill>
        <p:spPr>
          <a:xfrm flipH="1">
            <a:off x="7535330" y="2105470"/>
            <a:ext cx="3217333" cy="3217333"/>
          </a:xfrm>
          <a:prstGeom prst="rect">
            <a:avLst/>
          </a:prstGeom>
        </p:spPr>
      </p:pic>
      <p:sp>
        <p:nvSpPr>
          <p:cNvPr id="2" name="TextBox 1">
            <a:extLst>
              <a:ext uri="{FF2B5EF4-FFF2-40B4-BE49-F238E27FC236}">
                <a16:creationId xmlns:a16="http://schemas.microsoft.com/office/drawing/2014/main" id="{BDC72546-2F40-4169-905A-EEBB9DDEA854}"/>
              </a:ext>
            </a:extLst>
          </p:cNvPr>
          <p:cNvSpPr txBox="1"/>
          <p:nvPr/>
        </p:nvSpPr>
        <p:spPr>
          <a:xfrm>
            <a:off x="738231" y="4886664"/>
            <a:ext cx="4772139" cy="1200329"/>
          </a:xfrm>
          <a:prstGeom prst="rect">
            <a:avLst/>
          </a:prstGeom>
          <a:noFill/>
        </p:spPr>
        <p:txBody>
          <a:bodyPr wrap="square" rtlCol="0">
            <a:spAutoFit/>
          </a:bodyPr>
          <a:lstStyle/>
          <a:p>
            <a:r>
              <a:rPr lang="en-US" i="1" dirty="0"/>
              <a:t>Fact:  Did you know that fish can be severely injured just from being out of the water for too long?  They may look fine, but have damage to their gills.</a:t>
            </a:r>
          </a:p>
        </p:txBody>
      </p:sp>
      <p:pic>
        <p:nvPicPr>
          <p:cNvPr id="7" name="Picture 2">
            <a:extLst>
              <a:ext uri="{FF2B5EF4-FFF2-40B4-BE49-F238E27FC236}">
                <a16:creationId xmlns:a16="http://schemas.microsoft.com/office/drawing/2014/main" id="{2B46795E-46C7-4301-8C4E-2788AAC1EF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5356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A5682E4-407C-487B-BCA9-D399F7303536}"/>
              </a:ext>
            </a:extLst>
          </p:cNvPr>
          <p:cNvSpPr txBox="1"/>
          <p:nvPr/>
        </p:nvSpPr>
        <p:spPr>
          <a:xfrm>
            <a:off x="1805354" y="4079631"/>
            <a:ext cx="8675077" cy="954107"/>
          </a:xfrm>
          <a:prstGeom prst="rect">
            <a:avLst/>
          </a:prstGeom>
          <a:noFill/>
        </p:spPr>
        <p:txBody>
          <a:bodyPr wrap="square" rtlCol="0">
            <a:spAutoFit/>
          </a:bodyPr>
          <a:lstStyle/>
          <a:p>
            <a:r>
              <a:rPr lang="en-US" sz="2800" dirty="0"/>
              <a:t>An osprey has spotted you, caught you, and fed you to its hungry chicks.  Flop twice.  Your game is over.</a:t>
            </a:r>
          </a:p>
        </p:txBody>
      </p:sp>
      <p:sp>
        <p:nvSpPr>
          <p:cNvPr id="3" name="TextBox 2">
            <a:extLst>
              <a:ext uri="{FF2B5EF4-FFF2-40B4-BE49-F238E27FC236}">
                <a16:creationId xmlns:a16="http://schemas.microsoft.com/office/drawing/2014/main" id="{5DDB0692-8A75-4950-83C7-D34C9A5AE0EF}"/>
              </a:ext>
            </a:extLst>
          </p:cNvPr>
          <p:cNvSpPr txBox="1"/>
          <p:nvPr/>
        </p:nvSpPr>
        <p:spPr>
          <a:xfrm>
            <a:off x="2093843" y="5247861"/>
            <a:ext cx="7832035" cy="646331"/>
          </a:xfrm>
          <a:prstGeom prst="rect">
            <a:avLst/>
          </a:prstGeom>
          <a:noFill/>
        </p:spPr>
        <p:txBody>
          <a:bodyPr wrap="square" rtlCol="0">
            <a:spAutoFit/>
          </a:bodyPr>
          <a:lstStyle/>
          <a:p>
            <a:r>
              <a:rPr lang="en-US" i="1" dirty="0"/>
              <a:t>Fact: Did you know that live fish make up about 99% of an osprey’s diet? Osprey are often called fish hawks for this reason.</a:t>
            </a:r>
          </a:p>
        </p:txBody>
      </p:sp>
      <p:pic>
        <p:nvPicPr>
          <p:cNvPr id="13" name="Content Placeholder 3" descr="Dead Fish Skeleton outline">
            <a:extLst>
              <a:ext uri="{FF2B5EF4-FFF2-40B4-BE49-F238E27FC236}">
                <a16:creationId xmlns:a16="http://schemas.microsoft.com/office/drawing/2014/main" id="{632E0EB3-801B-4C40-820D-8B9C82D7834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222786" y="-433348"/>
            <a:ext cx="5574147" cy="5574147"/>
          </a:xfrm>
          <a:prstGeom prst="rect">
            <a:avLst/>
          </a:prstGeom>
        </p:spPr>
      </p:pic>
      <p:pic>
        <p:nvPicPr>
          <p:cNvPr id="7" name="Picture 2">
            <a:extLst>
              <a:ext uri="{FF2B5EF4-FFF2-40B4-BE49-F238E27FC236}">
                <a16:creationId xmlns:a16="http://schemas.microsoft.com/office/drawing/2014/main" id="{9F11DD0F-72C9-49EF-B3E9-B8B1D8EC01E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6243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29DC0A9B-431A-720D-A065-90D131D8E622}"/>
              </a:ext>
            </a:extLst>
          </p:cNvPr>
          <p:cNvSpPr>
            <a:spLocks noGrp="1"/>
          </p:cNvSpPr>
          <p:nvPr>
            <p:ph idx="1"/>
          </p:nvPr>
        </p:nvSpPr>
        <p:spPr>
          <a:xfrm>
            <a:off x="304800" y="1031630"/>
            <a:ext cx="4000189" cy="4468022"/>
          </a:xfrm>
        </p:spPr>
        <p:txBody>
          <a:bodyPr>
            <a:noAutofit/>
          </a:bodyPr>
          <a:lstStyle/>
          <a:p>
            <a:pPr marL="0" indent="0">
              <a:buNone/>
            </a:pPr>
            <a:r>
              <a:rPr lang="en-US" dirty="0"/>
              <a:t>What happened?  You got a shock of electricity and went stiff.  A biologist captured you, took measurements, then released you back into the water.  Count your fins (or fingers) to make sure you haven’t been harmed. Roll the dice and move ahead that many spots. </a:t>
            </a:r>
          </a:p>
        </p:txBody>
      </p:sp>
      <p:sp>
        <p:nvSpPr>
          <p:cNvPr id="11" name="Rectangle 10">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EF28A9DF-2933-4240-BD1C-ED378F509324}"/>
              </a:ext>
            </a:extLst>
          </p:cNvPr>
          <p:cNvPicPr>
            <a:picLocks noChangeAspect="1"/>
          </p:cNvPicPr>
          <p:nvPr/>
        </p:nvPicPr>
        <p:blipFill>
          <a:blip r:embed="rId2"/>
          <a:stretch>
            <a:fillRect/>
          </a:stretch>
        </p:blipFill>
        <p:spPr>
          <a:xfrm>
            <a:off x="5791822" y="807593"/>
            <a:ext cx="5247410" cy="5239568"/>
          </a:xfrm>
          <a:prstGeom prst="rect">
            <a:avLst/>
          </a:prstGeom>
          <a:effectLst/>
        </p:spPr>
      </p:pic>
      <p:sp>
        <p:nvSpPr>
          <p:cNvPr id="2" name="TextBox 1">
            <a:extLst>
              <a:ext uri="{FF2B5EF4-FFF2-40B4-BE49-F238E27FC236}">
                <a16:creationId xmlns:a16="http://schemas.microsoft.com/office/drawing/2014/main" id="{6357A2F1-3B4D-4BCA-9485-7ED5482DF6A1}"/>
              </a:ext>
            </a:extLst>
          </p:cNvPr>
          <p:cNvSpPr txBox="1"/>
          <p:nvPr/>
        </p:nvSpPr>
        <p:spPr>
          <a:xfrm>
            <a:off x="830509" y="5658678"/>
            <a:ext cx="3474479" cy="923330"/>
          </a:xfrm>
          <a:prstGeom prst="rect">
            <a:avLst/>
          </a:prstGeom>
          <a:noFill/>
        </p:spPr>
        <p:txBody>
          <a:bodyPr wrap="square" rtlCol="0">
            <a:spAutoFit/>
          </a:bodyPr>
          <a:lstStyle/>
          <a:p>
            <a:pPr algn="ctr"/>
            <a:r>
              <a:rPr lang="en-US" i="1" dirty="0"/>
              <a:t>Fact: Scientists often </a:t>
            </a:r>
            <a:r>
              <a:rPr lang="en-US" i="1"/>
              <a:t>use electroshocking </a:t>
            </a:r>
            <a:r>
              <a:rPr lang="en-US" i="1" dirty="0"/>
              <a:t>as a technique to collect fish.</a:t>
            </a:r>
          </a:p>
        </p:txBody>
      </p:sp>
      <p:pic>
        <p:nvPicPr>
          <p:cNvPr id="7" name="Picture 2">
            <a:extLst>
              <a:ext uri="{FF2B5EF4-FFF2-40B4-BE49-F238E27FC236}">
                <a16:creationId xmlns:a16="http://schemas.microsoft.com/office/drawing/2014/main" id="{1B5ACDBB-03B5-453A-8A25-1263CD6C50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079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FA6F8ABB-6C5D-4349-9E1B-198D1ABFA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4493" y="1333265"/>
            <a:ext cx="4840399" cy="4290450"/>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noFill/>
          <a:ln w="50800" cmpd="sng">
            <a:solidFill>
              <a:schemeClr val="tx1"/>
            </a:solid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3" name="Subtitle 2">
            <a:extLst>
              <a:ext uri="{FF2B5EF4-FFF2-40B4-BE49-F238E27FC236}">
                <a16:creationId xmlns:a16="http://schemas.microsoft.com/office/drawing/2014/main" id="{74976395-233A-417B-9F6D-9670E6218117}"/>
              </a:ext>
            </a:extLst>
          </p:cNvPr>
          <p:cNvSpPr>
            <a:spLocks noGrp="1"/>
          </p:cNvSpPr>
          <p:nvPr>
            <p:ph type="subTitle" idx="1"/>
          </p:nvPr>
        </p:nvSpPr>
        <p:spPr>
          <a:xfrm>
            <a:off x="1053847" y="2183581"/>
            <a:ext cx="5013661" cy="2454680"/>
          </a:xfrm>
        </p:spPr>
        <p:txBody>
          <a:bodyPr anchor="b">
            <a:noAutofit/>
          </a:bodyPr>
          <a:lstStyle/>
          <a:p>
            <a:pPr algn="l"/>
            <a:r>
              <a:rPr lang="en-US" sz="2800" dirty="0"/>
              <a:t>Someone has improved your habitat in a stretch of the river.  It feels great! Take a look around and enjoy the view. Roll the dice and move ahead.</a:t>
            </a:r>
          </a:p>
        </p:txBody>
      </p:sp>
      <p:grpSp>
        <p:nvGrpSpPr>
          <p:cNvPr id="23" name="Group 22">
            <a:extLst>
              <a:ext uri="{FF2B5EF4-FFF2-40B4-BE49-F238E27FC236}">
                <a16:creationId xmlns:a16="http://schemas.microsoft.com/office/drawing/2014/main" id="{5CA4BCD1-F813-4A68-8727-7A3DE67AC5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31480" y="1075612"/>
            <a:ext cx="1128382" cy="847206"/>
            <a:chOff x="7393391" y="1075612"/>
            <a:chExt cx="1128382" cy="847206"/>
          </a:xfrm>
        </p:grpSpPr>
        <p:sp>
          <p:nvSpPr>
            <p:cNvPr id="24"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393391" y="1327438"/>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25"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71281" y="1075612"/>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pic>
        <p:nvPicPr>
          <p:cNvPr id="5" name="Graphic 4" descr="Fish with solid fill">
            <a:extLst>
              <a:ext uri="{FF2B5EF4-FFF2-40B4-BE49-F238E27FC236}">
                <a16:creationId xmlns:a16="http://schemas.microsoft.com/office/drawing/2014/main" id="{3A9F73E2-FFF0-4A75-882B-8B3976B9C0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7881" y="2011680"/>
            <a:ext cx="2933622" cy="2933622"/>
          </a:xfrm>
          <a:prstGeom prst="rect">
            <a:avLst/>
          </a:prstGeom>
        </p:spPr>
      </p:pic>
      <p:sp>
        <p:nvSpPr>
          <p:cNvPr id="2" name="TextBox 1">
            <a:extLst>
              <a:ext uri="{FF2B5EF4-FFF2-40B4-BE49-F238E27FC236}">
                <a16:creationId xmlns:a16="http://schemas.microsoft.com/office/drawing/2014/main" id="{072F78EB-0D95-4C06-A3D0-2B5A062B4B9D}"/>
              </a:ext>
            </a:extLst>
          </p:cNvPr>
          <p:cNvSpPr txBox="1"/>
          <p:nvPr/>
        </p:nvSpPr>
        <p:spPr>
          <a:xfrm>
            <a:off x="1053847" y="4945302"/>
            <a:ext cx="5307196" cy="1200329"/>
          </a:xfrm>
          <a:prstGeom prst="rect">
            <a:avLst/>
          </a:prstGeom>
          <a:noFill/>
        </p:spPr>
        <p:txBody>
          <a:bodyPr wrap="square" rtlCol="0">
            <a:spAutoFit/>
          </a:bodyPr>
          <a:lstStyle/>
          <a:p>
            <a:r>
              <a:rPr lang="en-US" i="1" dirty="0"/>
              <a:t>Fact: Did you know that not all fish use the same type of habitat?  For example, some fish like large, cold streams, and others like slow-moving streams and marshes.</a:t>
            </a:r>
          </a:p>
        </p:txBody>
      </p:sp>
      <p:pic>
        <p:nvPicPr>
          <p:cNvPr id="10" name="Picture 2">
            <a:extLst>
              <a:ext uri="{FF2B5EF4-FFF2-40B4-BE49-F238E27FC236}">
                <a16:creationId xmlns:a16="http://schemas.microsoft.com/office/drawing/2014/main" id="{AD13428B-F9D3-4D44-ADE1-01EACDA090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1198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29DC0A9B-431A-720D-A065-90D131D8E622}"/>
              </a:ext>
            </a:extLst>
          </p:cNvPr>
          <p:cNvSpPr>
            <a:spLocks noGrp="1"/>
          </p:cNvSpPr>
          <p:nvPr>
            <p:ph idx="1"/>
          </p:nvPr>
        </p:nvSpPr>
        <p:spPr>
          <a:xfrm>
            <a:off x="632251" y="193023"/>
            <a:ext cx="3505494" cy="3785419"/>
          </a:xfrm>
        </p:spPr>
        <p:txBody>
          <a:bodyPr>
            <a:normAutofit/>
          </a:bodyPr>
          <a:lstStyle/>
          <a:p>
            <a:pPr marL="0" indent="0">
              <a:buNone/>
            </a:pPr>
            <a:r>
              <a:rPr lang="en-US" dirty="0"/>
              <a:t>An invasive species has taken over your waters. Spin around 7 times as you look for a way to survive. Too bad, you end up dying.  Your game is over.</a:t>
            </a:r>
          </a:p>
        </p:txBody>
      </p:sp>
      <p:sp>
        <p:nvSpPr>
          <p:cNvPr id="11" name="Rectangle 10">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AEE3734-3989-4568-B53D-8E7E47654D94}"/>
              </a:ext>
            </a:extLst>
          </p:cNvPr>
          <p:cNvSpPr txBox="1"/>
          <p:nvPr/>
        </p:nvSpPr>
        <p:spPr>
          <a:xfrm>
            <a:off x="799494" y="4402512"/>
            <a:ext cx="3171007" cy="1477328"/>
          </a:xfrm>
          <a:prstGeom prst="rect">
            <a:avLst/>
          </a:prstGeom>
          <a:noFill/>
        </p:spPr>
        <p:txBody>
          <a:bodyPr wrap="square" rtlCol="0">
            <a:spAutoFit/>
          </a:bodyPr>
          <a:lstStyle/>
          <a:p>
            <a:r>
              <a:rPr lang="en-US" i="1" dirty="0"/>
              <a:t>Fact: Invasive species are plants or animals that did not come from the place they now are, and do damage to the area in some way.</a:t>
            </a:r>
          </a:p>
        </p:txBody>
      </p:sp>
      <p:pic>
        <p:nvPicPr>
          <p:cNvPr id="9" name="Content Placeholder 3" descr="Dead Fish Skeleton outline">
            <a:extLst>
              <a:ext uri="{FF2B5EF4-FFF2-40B4-BE49-F238E27FC236}">
                <a16:creationId xmlns:a16="http://schemas.microsoft.com/office/drawing/2014/main" id="{43277A78-824E-40E7-B9C9-D82DEC3E2F2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818359" y="640303"/>
            <a:ext cx="5574147" cy="5574147"/>
          </a:xfrm>
          <a:prstGeom prst="rect">
            <a:avLst/>
          </a:prstGeom>
        </p:spPr>
      </p:pic>
      <p:pic>
        <p:nvPicPr>
          <p:cNvPr id="7" name="Picture 2">
            <a:extLst>
              <a:ext uri="{FF2B5EF4-FFF2-40B4-BE49-F238E27FC236}">
                <a16:creationId xmlns:a16="http://schemas.microsoft.com/office/drawing/2014/main" id="{7A42CC65-70B2-4BD0-9BCF-3DE97E2DBF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04722"/>
            <a:ext cx="953278" cy="953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0251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CA6AE6B479924AB8C0BF20295441E8" ma:contentTypeVersion="13" ma:contentTypeDescription="Create a new document." ma:contentTypeScope="" ma:versionID="344df3b0fc118f316156ac6ba61a8b79">
  <xsd:schema xmlns:xsd="http://www.w3.org/2001/XMLSchema" xmlns:xs="http://www.w3.org/2001/XMLSchema" xmlns:p="http://schemas.microsoft.com/office/2006/metadata/properties" xmlns:ns1="http://schemas.microsoft.com/sharepoint/v3" xmlns:ns3="18d00aed-a035-46fc-b522-39631ce957d4" xmlns:ns4="45adb434-a603-42c5-9199-cd19e0525103" targetNamespace="http://schemas.microsoft.com/office/2006/metadata/properties" ma:root="true" ma:fieldsID="35e6f5224026d9a86dbd986c28a5bac4" ns1:_="" ns3:_="" ns4:_="">
    <xsd:import namespace="http://schemas.microsoft.com/sharepoint/v3"/>
    <xsd:import namespace="18d00aed-a035-46fc-b522-39631ce957d4"/>
    <xsd:import namespace="45adb434-a603-42c5-9199-cd19e052510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EventHashCode" minOccurs="0"/>
                <xsd:element ref="ns3:MediaServiceGenerationTime" minOccurs="0"/>
                <xsd:element ref="ns3:MediaServiceDateTaken" minOccurs="0"/>
                <xsd:element ref="ns3:MediaServiceAutoTags" minOccurs="0"/>
                <xsd:element ref="ns3:MediaServiceOCR" minOccurs="0"/>
                <xsd:element ref="ns3:MediaServiceLocation"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8d00aed-a035-46fc-b522-39631ce957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adb434-a603-42c5-9199-cd19e052510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1BB7512F-4B38-4FF7-B283-B59D1CDCDC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8d00aed-a035-46fc-b522-39631ce957d4"/>
    <ds:schemaRef ds:uri="45adb434-a603-42c5-9199-cd19e05251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217576C-CE0D-4446-9849-4D572AFAEE10}">
  <ds:schemaRefs>
    <ds:schemaRef ds:uri="http://schemas.microsoft.com/sharepoint/v3/contenttype/forms"/>
  </ds:schemaRefs>
</ds:datastoreItem>
</file>

<file path=customXml/itemProps3.xml><?xml version="1.0" encoding="utf-8"?>
<ds:datastoreItem xmlns:ds="http://schemas.openxmlformats.org/officeDocument/2006/customXml" ds:itemID="{B8CA2E33-6629-4776-8108-DCC24F56934A}">
  <ds:schemaRefs>
    <ds:schemaRef ds:uri="http://purl.org/dc/elements/1.1/"/>
    <ds:schemaRef ds:uri="http://purl.org/dc/dcmitype/"/>
    <ds:schemaRef ds:uri="http://schemas.microsoft.com/sharepoint/v3"/>
    <ds:schemaRef ds:uri="http://schemas.microsoft.com/office/2006/metadata/properties"/>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45adb434-a603-42c5-9199-cd19e0525103"/>
    <ds:schemaRef ds:uri="18d00aed-a035-46fc-b522-39631ce957d4"/>
    <ds:schemaRef ds:uri="http://purl.org/dc/terms/"/>
  </ds:schemaRefs>
</ds:datastoreItem>
</file>

<file path=docProps/app.xml><?xml version="1.0" encoding="utf-8"?>
<Properties xmlns="http://schemas.openxmlformats.org/officeDocument/2006/extended-properties" xmlns:vt="http://schemas.openxmlformats.org/officeDocument/2006/docPropsVTypes">
  <Template>TM04033919[[fn=Circuit]]</Template>
  <TotalTime>633</TotalTime>
  <Words>984</Words>
  <Application>Microsoft Office PowerPoint</Application>
  <PresentationFormat>Widescreen</PresentationFormat>
  <Paragraphs>34</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PowerPoint Presentation</vt:lpstr>
      <vt:lpstr>You are infected with a parasite.  You die and your game is over.</vt:lpstr>
      <vt:lpstr>Wow! What a great bug hatch.  You eat until your stomach is full.  Roll the dice and move ahead.</vt:lpstr>
      <vt:lpstr>Swim quickly! An otter is hunting for food, and you are on the menu.  You speed up and get away before the otter sees you.  Move ahead 1 spot.</vt:lpstr>
      <vt:lpstr>PowerPoint Presentation</vt:lpstr>
      <vt:lpstr>PowerPoint Presentation</vt:lpstr>
      <vt:lpstr>PowerPoint Presentation</vt:lpstr>
      <vt:lpstr>PowerPoint Presentation</vt:lpstr>
      <vt:lpstr>PowerPoint Presentation</vt:lpstr>
      <vt:lpstr>Oh, no! Another fish is trying to eat you. It takes a bite, but you manage to escape with just a little damage to your tail.  Count to 20 while you rest and wait for your tail to heal.  Roll the dice and move back that number of spots.</vt:lpstr>
      <vt:lpstr>PowerPoint Presentation</vt:lpstr>
      <vt:lpstr>PowerPoint Presentation</vt:lpstr>
      <vt:lpstr>You run into a dam, but luckily you find a fish ladder and swim over it.  Roll the dice and jump ahead.</vt:lpstr>
      <vt:lpstr>PowerPoint Presentation</vt:lpstr>
      <vt:lpstr>A fisherman has caught you and plans to eat you.  You find yourself in a hot frying pan. Hop from foot to foot 3 times. Your game is over. </vt:lpstr>
      <vt:lpstr>PowerPoint Presentation</vt:lpstr>
      <vt:lpstr>PowerPoint Presentation</vt:lpstr>
      <vt:lpstr>PowerPoint Presentation</vt:lpstr>
      <vt:lpstr>The ice has formed over the lake.  You slow down to conserve energy.  Slowly move forward 1 spot.</vt:lpstr>
      <vt:lpstr>PowerPoint Presentation</vt:lpstr>
    </vt:vector>
  </TitlesOfParts>
  <Company>Montana Fish Wildlife and Parks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Gudgel, Jessi</dc:creator>
  <cp:lastModifiedBy>Amelea Kim</cp:lastModifiedBy>
  <cp:revision>14</cp:revision>
  <dcterms:created xsi:type="dcterms:W3CDTF">2022-03-23T17:56:38Z</dcterms:created>
  <dcterms:modified xsi:type="dcterms:W3CDTF">2022-05-05T20:47:16Z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0x01010081CA6AE6B479924AB8C0BF20295441E8</vt:lpwstr>
  </property>
</Properties>
</file>